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543" r:id="rId3"/>
    <p:sldId id="544" r:id="rId4"/>
    <p:sldId id="421" r:id="rId5"/>
    <p:sldId id="422" r:id="rId6"/>
    <p:sldId id="494" r:id="rId7"/>
    <p:sldId id="495" r:id="rId8"/>
    <p:sldId id="492" r:id="rId9"/>
    <p:sldId id="256" r:id="rId10"/>
    <p:sldId id="456" r:id="rId11"/>
    <p:sldId id="320" r:id="rId12"/>
    <p:sldId id="455" r:id="rId13"/>
    <p:sldId id="257" r:id="rId14"/>
    <p:sldId id="476" r:id="rId15"/>
    <p:sldId id="477" r:id="rId16"/>
    <p:sldId id="478" r:id="rId17"/>
    <p:sldId id="479" r:id="rId18"/>
    <p:sldId id="468" r:id="rId19"/>
    <p:sldId id="481" r:id="rId20"/>
    <p:sldId id="482" r:id="rId21"/>
    <p:sldId id="480" r:id="rId22"/>
    <p:sldId id="386" r:id="rId23"/>
    <p:sldId id="387" r:id="rId24"/>
    <p:sldId id="388" r:id="rId25"/>
    <p:sldId id="389" r:id="rId26"/>
    <p:sldId id="496" r:id="rId27"/>
    <p:sldId id="498" r:id="rId28"/>
    <p:sldId id="499" r:id="rId29"/>
    <p:sldId id="472" r:id="rId30"/>
    <p:sldId id="473" r:id="rId31"/>
    <p:sldId id="471" r:id="rId32"/>
    <p:sldId id="474" r:id="rId33"/>
    <p:sldId id="475" r:id="rId34"/>
    <p:sldId id="483" r:id="rId35"/>
    <p:sldId id="493" r:id="rId36"/>
    <p:sldId id="484" r:id="rId37"/>
    <p:sldId id="485" r:id="rId38"/>
    <p:sldId id="486" r:id="rId39"/>
    <p:sldId id="487" r:id="rId40"/>
    <p:sldId id="488" r:id="rId41"/>
    <p:sldId id="491" r:id="rId42"/>
    <p:sldId id="500" r:id="rId43"/>
    <p:sldId id="489" r:id="rId44"/>
    <p:sldId id="519" r:id="rId45"/>
    <p:sldId id="457" r:id="rId46"/>
    <p:sldId id="458" r:id="rId47"/>
    <p:sldId id="459" r:id="rId48"/>
    <p:sldId id="401" r:id="rId49"/>
    <p:sldId id="460" r:id="rId50"/>
    <p:sldId id="461" r:id="rId51"/>
    <p:sldId id="462" r:id="rId52"/>
    <p:sldId id="463" r:id="rId53"/>
    <p:sldId id="464" r:id="rId54"/>
    <p:sldId id="501" r:id="rId55"/>
    <p:sldId id="502" r:id="rId56"/>
    <p:sldId id="503" r:id="rId57"/>
    <p:sldId id="504" r:id="rId58"/>
    <p:sldId id="505" r:id="rId59"/>
    <p:sldId id="506" r:id="rId60"/>
    <p:sldId id="507" r:id="rId61"/>
    <p:sldId id="508" r:id="rId62"/>
    <p:sldId id="509" r:id="rId63"/>
    <p:sldId id="510" r:id="rId64"/>
    <p:sldId id="511" r:id="rId65"/>
    <p:sldId id="512" r:id="rId66"/>
    <p:sldId id="513" r:id="rId67"/>
    <p:sldId id="514" r:id="rId68"/>
    <p:sldId id="515" r:id="rId69"/>
    <p:sldId id="516" r:id="rId70"/>
    <p:sldId id="517" r:id="rId71"/>
    <p:sldId id="518" r:id="rId72"/>
    <p:sldId id="520" r:id="rId73"/>
    <p:sldId id="465" r:id="rId74"/>
    <p:sldId id="521" r:id="rId75"/>
    <p:sldId id="466" r:id="rId76"/>
    <p:sldId id="522" r:id="rId77"/>
    <p:sldId id="523" r:id="rId78"/>
    <p:sldId id="524" r:id="rId79"/>
    <p:sldId id="525" r:id="rId80"/>
    <p:sldId id="526" r:id="rId81"/>
    <p:sldId id="527" r:id="rId82"/>
    <p:sldId id="529" r:id="rId83"/>
    <p:sldId id="530" r:id="rId84"/>
    <p:sldId id="531" r:id="rId85"/>
    <p:sldId id="532" r:id="rId86"/>
    <p:sldId id="533" r:id="rId87"/>
    <p:sldId id="534" r:id="rId88"/>
    <p:sldId id="535" r:id="rId89"/>
    <p:sldId id="536" r:id="rId90"/>
    <p:sldId id="537" r:id="rId91"/>
    <p:sldId id="538" r:id="rId92"/>
    <p:sldId id="539" r:id="rId93"/>
    <p:sldId id="540" r:id="rId94"/>
    <p:sldId id="541" r:id="rId95"/>
    <p:sldId id="542" r:id="rId96"/>
    <p:sldId id="454" r:id="rId97"/>
    <p:sldId id="278" r:id="rId9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416" autoAdjust="0"/>
  </p:normalViewPr>
  <p:slideViewPr>
    <p:cSldViewPr snapToGrid="0">
      <p:cViewPr varScale="1">
        <p:scale>
          <a:sx n="101" d="100"/>
          <a:sy n="101" d="100"/>
        </p:scale>
        <p:origin x="3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A97DC-8556-4433-B08D-FE007648E9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D1DB35A-C49C-475E-9E50-94CC9AFC6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3B5A934-DA1B-4D9E-A1EB-FBE9E9E7C555}"/>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B266DCD9-FA18-4AAD-941E-C83079FE93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9E34AA2-8D35-4740-A8BD-9D76B906E54B}"/>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2123480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2883F-D34A-4113-9212-BA8BA6B18D8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8268B21-742A-48D0-9BA0-F2D67714B6B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2507D2E-3A35-4CE6-A2DF-2134BC2F702D}"/>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4E685A47-44BB-4805-AD53-3FB2C144F5F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C6D5FAD-6F09-4D07-BA28-11BF68F62876}"/>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370212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C7D50A-B7E1-42E4-8ABD-AF8E3A4D5AA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8971ED2-CCC8-421D-807B-CE55AD34CE7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DA167C-86FB-453A-B01F-87B56A353BCE}"/>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1004F8E0-6C8E-45B8-B27B-744846C3C97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B926258-ED9B-4992-9856-F14D5205E046}"/>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318171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F56F1-F8CB-4231-A295-C5A12E042C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CD615B-49C5-466C-A560-A2FEEF3B149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C123BCD-CB73-4510-BEF9-E9E7F582E39A}"/>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8E71673C-BC23-4059-B12D-9E3A398AFD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C3C671-9CB0-4241-B437-936796336A93}"/>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909057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C8A276-A5CE-431C-A1E6-B97146F5E5E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E0F4F1B-6746-4A2E-B139-441069BA4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260327E-5AFC-41E9-AFCD-F873702E1E39}"/>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653C7C41-59F4-4006-AD05-AE8345DBB2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196025-560D-472D-87AB-E586C6400E2F}"/>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270858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06A3AE-5350-4246-9F9B-0D78AB9747F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D72390D-4830-4D99-9321-A570A8AA314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6F50EC9-5A1A-4C49-A09D-794C0F6A6CF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A1225F4-3A15-4EF3-8EB8-3DFEB0522AD8}"/>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6" name="Marcador de pie de página 5">
            <a:extLst>
              <a:ext uri="{FF2B5EF4-FFF2-40B4-BE49-F238E27FC236}">
                <a16:creationId xmlns:a16="http://schemas.microsoft.com/office/drawing/2014/main" id="{6E0E91AE-0E1E-408A-A0ED-3455C8FC6A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D4A4E2-8653-43DD-922E-11C1EF8AD77A}"/>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154690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3A5E1-CCA1-436C-859A-DC5C46CF553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6022067-ED82-45B1-A2BC-AD13A96FD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0E0B6A3-EE80-48BA-8429-9F833843F1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446017A-51F2-47A2-A118-F03D99387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10FF02E-86FA-447D-980D-6E6427372EC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2280C75-FEBE-43A1-8530-1A21B2767CA4}"/>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8" name="Marcador de pie de página 7">
            <a:extLst>
              <a:ext uri="{FF2B5EF4-FFF2-40B4-BE49-F238E27FC236}">
                <a16:creationId xmlns:a16="http://schemas.microsoft.com/office/drawing/2014/main" id="{B2763823-D73F-41EF-9A5C-080B2966AAA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16C5343-BA5A-462A-AC2C-E97784F79937}"/>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1192612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5FF28-E0B7-47B2-AC7B-7747599737B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8D213CD-18B9-4C5D-9EDE-D598776B20A9}"/>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4" name="Marcador de pie de página 3">
            <a:extLst>
              <a:ext uri="{FF2B5EF4-FFF2-40B4-BE49-F238E27FC236}">
                <a16:creationId xmlns:a16="http://schemas.microsoft.com/office/drawing/2014/main" id="{25A4618A-EDA7-4F5A-8E16-8C7F3EE910D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ADB69A7-0F8F-4A20-8AD5-8CBA5BD64C5E}"/>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236500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E11FAA1-F50E-4276-A13E-FF5CAC30E5DF}"/>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3" name="Marcador de pie de página 2">
            <a:extLst>
              <a:ext uri="{FF2B5EF4-FFF2-40B4-BE49-F238E27FC236}">
                <a16:creationId xmlns:a16="http://schemas.microsoft.com/office/drawing/2014/main" id="{D13762F0-6908-487F-AAA5-D5BFBC5B4C8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3B2DB54-4FD3-4DB3-A468-66E7C0E87625}"/>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332468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AD3AE-80F3-4BD2-AA76-EE10DA0CD4E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757555F-5A92-4AD4-83F6-1EE0B2381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679FA25-861A-4EFC-91E5-A54337E8C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92101D7-D354-4DB9-B0F0-CFA969D6342E}"/>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6" name="Marcador de pie de página 5">
            <a:extLst>
              <a:ext uri="{FF2B5EF4-FFF2-40B4-BE49-F238E27FC236}">
                <a16:creationId xmlns:a16="http://schemas.microsoft.com/office/drawing/2014/main" id="{03915995-D9C7-4986-B2FC-952FEF146EF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650A995-8D78-4EB8-B0DD-2A2080019E9C}"/>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2186861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09893-2978-4096-8332-1F431E8A50C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925D9DE-8F48-4477-A0EF-3E0AB3D97E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84D2AA0-FC13-4761-A5A5-0982FF772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CB53F15-6C78-4906-81B3-D16A0D7FF3F5}"/>
              </a:ext>
            </a:extLst>
          </p:cNvPr>
          <p:cNvSpPr>
            <a:spLocks noGrp="1"/>
          </p:cNvSpPr>
          <p:nvPr>
            <p:ph type="dt" sz="half" idx="10"/>
          </p:nvPr>
        </p:nvSpPr>
        <p:spPr/>
        <p:txBody>
          <a:bodyPr/>
          <a:lstStyle/>
          <a:p>
            <a:fld id="{363C2C1A-5219-4013-AA53-D3C741E44E37}" type="datetimeFigureOut">
              <a:rPr lang="es-ES" smtClean="0"/>
              <a:t>09/08/2023</a:t>
            </a:fld>
            <a:endParaRPr lang="es-ES"/>
          </a:p>
        </p:txBody>
      </p:sp>
      <p:sp>
        <p:nvSpPr>
          <p:cNvPr id="6" name="Marcador de pie de página 5">
            <a:extLst>
              <a:ext uri="{FF2B5EF4-FFF2-40B4-BE49-F238E27FC236}">
                <a16:creationId xmlns:a16="http://schemas.microsoft.com/office/drawing/2014/main" id="{64D9F9AB-A0B2-424D-9F53-EEFF85A2941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9C3CD19-6507-4896-8D53-2F833DFB30FA}"/>
              </a:ext>
            </a:extLst>
          </p:cNvPr>
          <p:cNvSpPr>
            <a:spLocks noGrp="1"/>
          </p:cNvSpPr>
          <p:nvPr>
            <p:ph type="sldNum" sz="quarter" idx="12"/>
          </p:nvPr>
        </p:nvSpPr>
        <p:spPr/>
        <p:txBody>
          <a:bodyPr/>
          <a:lstStyle/>
          <a:p>
            <a:fld id="{E045E8A0-4760-4F96-BC4B-C80DD3D3FF61}" type="slidenum">
              <a:rPr lang="es-ES" smtClean="0"/>
              <a:t>‹Nº›</a:t>
            </a:fld>
            <a:endParaRPr lang="es-ES"/>
          </a:p>
        </p:txBody>
      </p:sp>
    </p:spTree>
    <p:extLst>
      <p:ext uri="{BB962C8B-B14F-4D97-AF65-F5344CB8AC3E}">
        <p14:creationId xmlns:p14="http://schemas.microsoft.com/office/powerpoint/2010/main" val="4271197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BC1F9D3-AF2E-4E86-B3CB-EE8094B5FB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B98A8B5-54C0-4939-A5E4-E173E6BFD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162B1AC-4666-4CFA-A3A8-961F0DAEF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C2C1A-5219-4013-AA53-D3C741E44E37}" type="datetimeFigureOut">
              <a:rPr lang="es-ES" smtClean="0"/>
              <a:t>09/08/2023</a:t>
            </a:fld>
            <a:endParaRPr lang="es-ES"/>
          </a:p>
        </p:txBody>
      </p:sp>
      <p:sp>
        <p:nvSpPr>
          <p:cNvPr id="5" name="Marcador de pie de página 4">
            <a:extLst>
              <a:ext uri="{FF2B5EF4-FFF2-40B4-BE49-F238E27FC236}">
                <a16:creationId xmlns:a16="http://schemas.microsoft.com/office/drawing/2014/main" id="{08B87429-B52C-4B34-B74B-C644185F2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0C5CDE2-B865-4F3F-8D24-2DB5B2242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5E8A0-4760-4F96-BC4B-C80DD3D3FF61}" type="slidenum">
              <a:rPr lang="es-ES" smtClean="0"/>
              <a:t>‹Nº›</a:t>
            </a:fld>
            <a:endParaRPr lang="es-ES"/>
          </a:p>
        </p:txBody>
      </p:sp>
    </p:spTree>
    <p:extLst>
      <p:ext uri="{BB962C8B-B14F-4D97-AF65-F5344CB8AC3E}">
        <p14:creationId xmlns:p14="http://schemas.microsoft.com/office/powerpoint/2010/main" val="3335599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hyperlink" Target="https://advisertecnology.com/" TargetMode="External"/><Relationship Id="rId3" Type="http://schemas.openxmlformats.org/officeDocument/2006/relationships/image" Target="../media/image2.png"/><Relationship Id="rId21" Type="http://schemas.openxmlformats.org/officeDocument/2006/relationships/image" Target="../media/image15.gif"/><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gif"/><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hyperlink" Target="https://www.youtube.com/@JuancitoPenaV" TargetMode="External"/><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5789" y="2091772"/>
            <a:ext cx="2639022" cy="2708914"/>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0428" y="110488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682847" y="1259366"/>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18745" y="107526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9591424" y="2258915"/>
            <a:ext cx="698878" cy="66825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a:stCxn id="3" idx="7"/>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144811" y="3446229"/>
            <a:ext cx="2431353" cy="51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56117" y="1554974"/>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27351" y="1798456"/>
            <a:ext cx="1470288" cy="307777"/>
          </a:xfrm>
          <a:prstGeom prst="rect">
            <a:avLst/>
          </a:prstGeom>
          <a:noFill/>
        </p:spPr>
        <p:txBody>
          <a:bodyPr wrap="square" rtlCol="0">
            <a:spAutoFit/>
          </a:bodyPr>
          <a:lstStyle/>
          <a:p>
            <a:pPr algn="ctr"/>
            <a:r>
              <a:rPr lang="en-US" sz="1400" dirty="0"/>
              <a:t>809-767-9290</a:t>
            </a:r>
            <a:endParaRPr lang="es-DO" sz="1400"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05500" y="873322"/>
            <a:ext cx="3860258" cy="2800767"/>
          </a:xfrm>
          <a:prstGeom prst="rect">
            <a:avLst/>
          </a:prstGeom>
          <a:noFill/>
        </p:spPr>
        <p:txBody>
          <a:bodyPr wrap="square" rtlCol="0">
            <a:spAutoFit/>
          </a:bodyPr>
          <a:lstStyle>
            <a:defPPr>
              <a:defRPr lang="es-ES"/>
            </a:defPPr>
            <a:lvl1pPr algn="ctr">
              <a:defRPr sz="1600"/>
            </a:lvl1pPr>
          </a:lstStyle>
          <a:p>
            <a:pPr algn="just"/>
            <a:r>
              <a:rPr lang="es-ES" dirty="0"/>
              <a:t>Me apasiona la tecnología y me encanta sumergirme en el análisis de datos utilizando herramientas como Excel, SQL, R, Python y RapidMiner. Además, disfruto creando visualizaciones impactantes utilizando Power BI. Mi pasión por la programación se extiende tanto al desarrollo web front-end como al backend. Me encanta enseñar y compartir mis conocimientos, y me emociona la idea de transmitir lo que aprendo cada día.</a:t>
            </a:r>
            <a:endParaRPr lang="es-DO" dirty="0"/>
          </a:p>
        </p:txBody>
      </p:sp>
      <p:pic>
        <p:nvPicPr>
          <p:cNvPr id="12" name="Picture 2" descr="Programming Coding Sticker by top(node) for iOS &amp; Android | GIPHY">
            <a:extLst>
              <a:ext uri="{FF2B5EF4-FFF2-40B4-BE49-F238E27FC236}">
                <a16:creationId xmlns:a16="http://schemas.microsoft.com/office/drawing/2014/main" id="{9EBB9DC4-C381-4FB4-8A2F-9BC83D4613F8}"/>
              </a:ext>
            </a:extLst>
          </p:cNvPr>
          <p:cNvPicPr>
            <a:picLocks noChangeAspect="1" noChangeArrowheads="1" noCrop="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38626" y="2605131"/>
            <a:ext cx="1700058" cy="17000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1EED6E9-80E3-4065-9A47-AF1EC98943B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07227" y="2268292"/>
            <a:ext cx="2321416" cy="2321416"/>
          </a:xfrm>
          <a:prstGeom prst="ellipse">
            <a:avLst/>
          </a:prstGeom>
          <a:ln w="3175"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093952" y="4292105"/>
            <a:ext cx="4039534" cy="2185214"/>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n-US" sz="1400" dirty="0"/>
              <a:t>Bloguer Tecnológico (2021)</a:t>
            </a:r>
          </a:p>
          <a:p>
            <a:pPr algn="just"/>
            <a:r>
              <a:rPr lang="en-US" sz="1600" dirty="0">
                <a:hlinkClick r:id="rId18"/>
              </a:rPr>
              <a:t>https://advisertecnology.com</a:t>
            </a:r>
            <a:endParaRPr lang="en-US" sz="1600" dirty="0"/>
          </a:p>
          <a:p>
            <a:pPr algn="just"/>
            <a:r>
              <a:rPr lang="es-DO" sz="1400" b="1" dirty="0">
                <a:hlinkClick r:id="rId19"/>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3A2F84C1-5817-494B-8843-57D6182E433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711678" y="5786805"/>
            <a:ext cx="364837" cy="383129"/>
          </a:xfrm>
          <a:prstGeom prst="rect">
            <a:avLst/>
          </a:prstGeom>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46261" y="6169934"/>
            <a:ext cx="364837" cy="36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E8CE54B-D4ED-4C6B-BB54-B68E09882652}"/>
              </a:ext>
            </a:extLst>
          </p:cNvPr>
          <p:cNvSpPr txBox="1"/>
          <p:nvPr/>
        </p:nvSpPr>
        <p:spPr>
          <a:xfrm>
            <a:off x="6763266" y="366623"/>
            <a:ext cx="5198074" cy="6124754"/>
          </a:xfrm>
          <a:prstGeom prst="rect">
            <a:avLst/>
          </a:prstGeom>
          <a:noFill/>
        </p:spPr>
        <p:txBody>
          <a:bodyPr wrap="square">
            <a:spAutoFit/>
          </a:bodyPr>
          <a:lstStyle/>
          <a:p>
            <a:pPr algn="just"/>
            <a:r>
              <a:rPr lang="es-ES" sz="2800" b="0" dirty="0">
                <a:solidFill>
                  <a:srgbClr val="252525"/>
                </a:solidFill>
                <a:effectLst/>
                <a:latin typeface="Times New Roman" panose="02020603050405020304" pitchFamily="18" charset="0"/>
                <a:cs typeface="Times New Roman" panose="02020603050405020304" pitchFamily="18" charset="0"/>
              </a:rPr>
              <a:t>El término probablemente fue popularizado por primera vez por James Martin en su libro de 1983 sobre la gestión del entorno de base de datos.</a:t>
            </a:r>
          </a:p>
          <a:p>
            <a:pPr algn="just"/>
            <a:endParaRPr lang="es-ES" sz="2800" dirty="0">
              <a:solidFill>
                <a:srgbClr val="252525"/>
              </a:solidFill>
              <a:latin typeface="Times New Roman" panose="02020603050405020304" pitchFamily="18" charset="0"/>
              <a:cs typeface="Times New Roman" panose="02020603050405020304" pitchFamily="18" charset="0"/>
            </a:endParaRPr>
          </a:p>
          <a:p>
            <a:pPr algn="just"/>
            <a:r>
              <a:rPr lang="es-ES" sz="2800" b="0" dirty="0">
                <a:solidFill>
                  <a:srgbClr val="252525"/>
                </a:solidFill>
                <a:effectLst/>
                <a:latin typeface="Times New Roman" panose="02020603050405020304" pitchFamily="18" charset="0"/>
                <a:cs typeface="Times New Roman" panose="02020603050405020304" pitchFamily="18" charset="0"/>
              </a:rPr>
              <a:t>El acrónimo puede extenderse a CRUDL para cubrir la lista de grandes conjuntos de datos que aportan complejidad adicional, como la paginación, cuando los conjuntos de datos son demasiado grandes para guardarlos fácilmente en la memoria ".</a:t>
            </a:r>
            <a:endParaRPr lang="es-ES" sz="2800" dirty="0"/>
          </a:p>
        </p:txBody>
      </p:sp>
      <p:pic>
        <p:nvPicPr>
          <p:cNvPr id="3074" name="Picture 2" descr="MongoDB Queries Tutorial. Understanding most frequently used… | by Danish  Siddiq | tajawal | Medium">
            <a:extLst>
              <a:ext uri="{FF2B5EF4-FFF2-40B4-BE49-F238E27FC236}">
                <a16:creationId xmlns:a16="http://schemas.microsoft.com/office/drawing/2014/main" id="{425E2930-B38D-4412-9DE2-3B1FAF205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0" t="-114" r="8671" b="-220"/>
          <a:stretch/>
        </p:blipFill>
        <p:spPr bwMode="auto">
          <a:xfrm>
            <a:off x="230660" y="1383956"/>
            <a:ext cx="6178378" cy="388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9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40725" y="889843"/>
            <a:ext cx="6915665" cy="5078313"/>
          </a:xfrm>
          <a:prstGeom prst="rect">
            <a:avLst/>
          </a:prstGeom>
          <a:noFill/>
        </p:spPr>
        <p:txBody>
          <a:bodyPr wrap="square" rtlCol="0">
            <a:spAutoFit/>
          </a:bodyPr>
          <a:lstStyle/>
          <a:p>
            <a:pPr algn="ctr"/>
            <a:r>
              <a:rPr lang="en-US" sz="5400" b="1" dirty="0">
                <a:solidFill>
                  <a:srgbClr val="002060"/>
                </a:solidFill>
              </a:rPr>
              <a:t>En nuestro caso vamos a crear un CRUD utilizando el gestor de Base de Datos SQL Server, Xamarin, C# y XAML.</a:t>
            </a:r>
          </a:p>
        </p:txBody>
      </p:sp>
      <p:pic>
        <p:nvPicPr>
          <p:cNvPr id="7170"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37183" y="369997"/>
            <a:ext cx="4137660" cy="59207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entajas y desventajas de usar SQL-Server – Site Title">
            <a:extLst>
              <a:ext uri="{FF2B5EF4-FFF2-40B4-BE49-F238E27FC236}">
                <a16:creationId xmlns:a16="http://schemas.microsoft.com/office/drawing/2014/main" id="{AD9FF312-5D13-4E64-A88B-1DEF36AE9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36348">
            <a:off x="8236373" y="2934562"/>
            <a:ext cx="698009" cy="372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leyenda de Xamarin…. Uno de los grandes acontecimientos… | by Vicente  Gerardo Guzman Lucio | Resuelve">
            <a:extLst>
              <a:ext uri="{FF2B5EF4-FFF2-40B4-BE49-F238E27FC236}">
                <a16:creationId xmlns:a16="http://schemas.microsoft.com/office/drawing/2014/main" id="{EF2397E0-126A-47AF-9D8C-CD644AE89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925825">
            <a:off x="8116924" y="2796251"/>
            <a:ext cx="687858" cy="2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93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550503" y="-87081"/>
            <a:ext cx="3275527" cy="1107996"/>
          </a:xfrm>
          <a:prstGeom prst="rect">
            <a:avLst/>
          </a:prstGeom>
          <a:noFill/>
        </p:spPr>
        <p:txBody>
          <a:bodyPr wrap="square" rtlCol="0">
            <a:spAutoFit/>
          </a:bodyPr>
          <a:lstStyle/>
          <a:p>
            <a:pPr algn="ctr"/>
            <a:r>
              <a:rPr lang="en-US" sz="6600" b="1" dirty="0"/>
              <a:t>CRUD</a:t>
            </a:r>
            <a:endParaRPr lang="es-ES" sz="6600" b="1" dirty="0"/>
          </a:p>
        </p:txBody>
      </p:sp>
      <p:sp>
        <p:nvSpPr>
          <p:cNvPr id="5" name="Flecha abajo 4"/>
          <p:cNvSpPr/>
          <p:nvPr/>
        </p:nvSpPr>
        <p:spPr>
          <a:xfrm>
            <a:off x="5239265" y="3921637"/>
            <a:ext cx="378941" cy="930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p:cNvSpPr txBox="1"/>
          <p:nvPr/>
        </p:nvSpPr>
        <p:spPr>
          <a:xfrm>
            <a:off x="324788" y="910793"/>
            <a:ext cx="6792097" cy="646331"/>
          </a:xfrm>
          <a:prstGeom prst="rect">
            <a:avLst/>
          </a:prstGeom>
          <a:noFill/>
        </p:spPr>
        <p:txBody>
          <a:bodyPr wrap="square" rtlCol="0">
            <a:spAutoFit/>
          </a:bodyPr>
          <a:lstStyle/>
          <a:p>
            <a:r>
              <a:rPr lang="en-US" sz="3600" b="1" dirty="0">
                <a:solidFill>
                  <a:srgbClr val="FF0000"/>
                </a:solidFill>
              </a:rPr>
              <a:t>C</a:t>
            </a:r>
            <a:r>
              <a:rPr lang="en-US" sz="2800" b="1" dirty="0"/>
              <a:t>= CREATE- &gt; CREAR- GUARDAR-AGREGAR</a:t>
            </a:r>
            <a:endParaRPr lang="es-ES" sz="2800" b="1" dirty="0"/>
          </a:p>
        </p:txBody>
      </p:sp>
      <p:sp>
        <p:nvSpPr>
          <p:cNvPr id="7" name="CuadroTexto 6"/>
          <p:cNvSpPr txBox="1"/>
          <p:nvPr/>
        </p:nvSpPr>
        <p:spPr>
          <a:xfrm>
            <a:off x="307031" y="1498826"/>
            <a:ext cx="6204036" cy="646331"/>
          </a:xfrm>
          <a:prstGeom prst="rect">
            <a:avLst/>
          </a:prstGeom>
          <a:noFill/>
        </p:spPr>
        <p:txBody>
          <a:bodyPr wrap="square" rtlCol="0">
            <a:spAutoFit/>
          </a:bodyPr>
          <a:lstStyle/>
          <a:p>
            <a:r>
              <a:rPr lang="en-US" sz="3600" b="1" dirty="0">
                <a:solidFill>
                  <a:srgbClr val="FF0000"/>
                </a:solidFill>
              </a:rPr>
              <a:t>R</a:t>
            </a:r>
            <a:r>
              <a:rPr lang="en-US" sz="2800" b="1" dirty="0"/>
              <a:t>- READ- &gt; LEER- CONSULTAR-  EXTRAER</a:t>
            </a:r>
            <a:endParaRPr lang="es-ES" sz="2800" b="1" dirty="0"/>
          </a:p>
        </p:txBody>
      </p:sp>
      <p:sp>
        <p:nvSpPr>
          <p:cNvPr id="8" name="CuadroTexto 7"/>
          <p:cNvSpPr txBox="1"/>
          <p:nvPr/>
        </p:nvSpPr>
        <p:spPr>
          <a:xfrm>
            <a:off x="307031" y="2145434"/>
            <a:ext cx="6792097" cy="646331"/>
          </a:xfrm>
          <a:prstGeom prst="rect">
            <a:avLst/>
          </a:prstGeom>
          <a:noFill/>
        </p:spPr>
        <p:txBody>
          <a:bodyPr wrap="square" rtlCol="0">
            <a:spAutoFit/>
          </a:bodyPr>
          <a:lstStyle/>
          <a:p>
            <a:r>
              <a:rPr lang="en-US" sz="3600" b="1" dirty="0">
                <a:solidFill>
                  <a:srgbClr val="FF0000"/>
                </a:solidFill>
              </a:rPr>
              <a:t>U</a:t>
            </a:r>
            <a:r>
              <a:rPr lang="en-US" sz="2800" b="1" dirty="0"/>
              <a:t>= UPDATE- &gt; ACTUALIZAR - MODIFICAR</a:t>
            </a:r>
            <a:endParaRPr lang="es-ES" sz="2800" b="1" dirty="0"/>
          </a:p>
        </p:txBody>
      </p:sp>
      <p:sp>
        <p:nvSpPr>
          <p:cNvPr id="9" name="CuadroTexto 8"/>
          <p:cNvSpPr txBox="1"/>
          <p:nvPr/>
        </p:nvSpPr>
        <p:spPr>
          <a:xfrm>
            <a:off x="307031" y="2860315"/>
            <a:ext cx="6223686" cy="646331"/>
          </a:xfrm>
          <a:prstGeom prst="rect">
            <a:avLst/>
          </a:prstGeom>
          <a:noFill/>
        </p:spPr>
        <p:txBody>
          <a:bodyPr wrap="square" rtlCol="0">
            <a:spAutoFit/>
          </a:bodyPr>
          <a:lstStyle/>
          <a:p>
            <a:r>
              <a:rPr lang="en-US" sz="3600" b="1" dirty="0">
                <a:solidFill>
                  <a:srgbClr val="FF0000"/>
                </a:solidFill>
              </a:rPr>
              <a:t>D</a:t>
            </a:r>
            <a:r>
              <a:rPr lang="en-US" sz="2800" b="1" dirty="0"/>
              <a:t>= DELETE- &gt; ELIMINAR - BORRAR</a:t>
            </a:r>
            <a:endParaRPr lang="es-ES" sz="2800" b="1" dirty="0"/>
          </a:p>
        </p:txBody>
      </p:sp>
      <p:sp>
        <p:nvSpPr>
          <p:cNvPr id="10" name="AutoShape 2" descr="Bases de datos: conceptos básicos - DBA dixi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p:cNvPicPr>
            <a:picLocks noChangeAspect="1"/>
          </p:cNvPicPr>
          <p:nvPr/>
        </p:nvPicPr>
        <p:blipFill>
          <a:blip r:embed="rId2"/>
          <a:stretch>
            <a:fillRect/>
          </a:stretch>
        </p:blipFill>
        <p:spPr>
          <a:xfrm>
            <a:off x="3236267" y="3524016"/>
            <a:ext cx="1077126" cy="1327745"/>
          </a:xfrm>
          <a:prstGeom prst="rect">
            <a:avLst/>
          </a:prstGeom>
        </p:spPr>
      </p:pic>
      <p:pic>
        <p:nvPicPr>
          <p:cNvPr id="1028" name="Picture 4" descr="Introducción a Sistema Gestores de Bases de Datos (SGBD) | Portfolio Rosa  Crucei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291" y="5039252"/>
            <a:ext cx="2727892" cy="1511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QLite - Wikipedia, la enciclopedia lib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5476" y="5266752"/>
            <a:ext cx="2229075" cy="10569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droid: Aplicación sencilla con back-end en Firebase. - Snippets y Má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668" b="32192"/>
          <a:stretch/>
        </p:blipFill>
        <p:spPr bwMode="auto">
          <a:xfrm>
            <a:off x="5239265" y="5508334"/>
            <a:ext cx="2205852" cy="710923"/>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derecha 11"/>
          <p:cNvSpPr/>
          <p:nvPr/>
        </p:nvSpPr>
        <p:spPr>
          <a:xfrm>
            <a:off x="959391" y="3949751"/>
            <a:ext cx="1351005" cy="6343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3589" y="0"/>
            <a:ext cx="3557659" cy="6703813"/>
          </a:xfrm>
          <a:prstGeom prst="rect">
            <a:avLst/>
          </a:prstGeom>
        </p:spPr>
      </p:pic>
      <p:sp>
        <p:nvSpPr>
          <p:cNvPr id="16" name="Rectángulo 15"/>
          <p:cNvSpPr/>
          <p:nvPr/>
        </p:nvSpPr>
        <p:spPr>
          <a:xfrm>
            <a:off x="8864655" y="2992686"/>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Wilmoris</a:t>
            </a:r>
            <a:endParaRPr lang="es-ES" sz="1600" dirty="0"/>
          </a:p>
        </p:txBody>
      </p:sp>
      <p:sp>
        <p:nvSpPr>
          <p:cNvPr id="17" name="Rectángulo 16"/>
          <p:cNvSpPr/>
          <p:nvPr/>
        </p:nvSpPr>
        <p:spPr>
          <a:xfrm>
            <a:off x="8723870" y="499159"/>
            <a:ext cx="2978458"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CRUD CON XAMARIN</a:t>
            </a:r>
            <a:endParaRPr lang="es-ES" dirty="0"/>
          </a:p>
        </p:txBody>
      </p:sp>
      <p:sp>
        <p:nvSpPr>
          <p:cNvPr id="18" name="Rectángulo 17"/>
          <p:cNvSpPr/>
          <p:nvPr/>
        </p:nvSpPr>
        <p:spPr>
          <a:xfrm>
            <a:off x="8872150" y="3623512"/>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Lebron</a:t>
            </a:r>
            <a:endParaRPr lang="es-ES" sz="1600" dirty="0"/>
          </a:p>
        </p:txBody>
      </p:sp>
      <p:sp>
        <p:nvSpPr>
          <p:cNvPr id="19" name="Rectángulo 18"/>
          <p:cNvSpPr/>
          <p:nvPr/>
        </p:nvSpPr>
        <p:spPr>
          <a:xfrm>
            <a:off x="8880835" y="4339758"/>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809-xxx-xxxx</a:t>
            </a:r>
            <a:endParaRPr lang="es-ES" sz="1600" dirty="0"/>
          </a:p>
        </p:txBody>
      </p:sp>
      <p:sp>
        <p:nvSpPr>
          <p:cNvPr id="20" name="Rectángulo 19"/>
          <p:cNvSpPr/>
          <p:nvPr/>
        </p:nvSpPr>
        <p:spPr>
          <a:xfrm>
            <a:off x="8864655" y="5017857"/>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 yo no se donde estoy</a:t>
            </a:r>
            <a:endParaRPr lang="es-ES" sz="1600" dirty="0"/>
          </a:p>
        </p:txBody>
      </p:sp>
      <p:sp>
        <p:nvSpPr>
          <p:cNvPr id="21" name="CuadroTexto 20"/>
          <p:cNvSpPr txBox="1"/>
          <p:nvPr/>
        </p:nvSpPr>
        <p:spPr>
          <a:xfrm>
            <a:off x="8821715" y="2614763"/>
            <a:ext cx="1021491" cy="369332"/>
          </a:xfrm>
          <a:prstGeom prst="rect">
            <a:avLst/>
          </a:prstGeom>
          <a:noFill/>
        </p:spPr>
        <p:txBody>
          <a:bodyPr wrap="square" rtlCol="0">
            <a:spAutoFit/>
          </a:bodyPr>
          <a:lstStyle/>
          <a:p>
            <a:r>
              <a:rPr lang="en-US" dirty="0"/>
              <a:t>Nombre</a:t>
            </a:r>
            <a:endParaRPr lang="es-ES" dirty="0"/>
          </a:p>
        </p:txBody>
      </p:sp>
      <p:sp>
        <p:nvSpPr>
          <p:cNvPr id="22" name="CuadroTexto 21"/>
          <p:cNvSpPr txBox="1"/>
          <p:nvPr/>
        </p:nvSpPr>
        <p:spPr>
          <a:xfrm>
            <a:off x="8849080" y="3258821"/>
            <a:ext cx="1024608" cy="369332"/>
          </a:xfrm>
          <a:prstGeom prst="rect">
            <a:avLst/>
          </a:prstGeom>
          <a:noFill/>
        </p:spPr>
        <p:txBody>
          <a:bodyPr wrap="square" rtlCol="0">
            <a:spAutoFit/>
          </a:bodyPr>
          <a:lstStyle/>
          <a:p>
            <a:r>
              <a:rPr lang="en-US" dirty="0"/>
              <a:t>Apellido</a:t>
            </a:r>
            <a:endParaRPr lang="es-ES" dirty="0"/>
          </a:p>
        </p:txBody>
      </p:sp>
      <p:sp>
        <p:nvSpPr>
          <p:cNvPr id="23" name="CuadroTexto 22"/>
          <p:cNvSpPr txBox="1"/>
          <p:nvPr/>
        </p:nvSpPr>
        <p:spPr>
          <a:xfrm>
            <a:off x="8904102" y="4601252"/>
            <a:ext cx="1319055" cy="369332"/>
          </a:xfrm>
          <a:prstGeom prst="rect">
            <a:avLst/>
          </a:prstGeom>
          <a:noFill/>
        </p:spPr>
        <p:txBody>
          <a:bodyPr wrap="square" rtlCol="0">
            <a:spAutoFit/>
          </a:bodyPr>
          <a:lstStyle/>
          <a:p>
            <a:r>
              <a:rPr lang="en-US" dirty="0"/>
              <a:t>Direccion</a:t>
            </a:r>
            <a:endParaRPr lang="es-ES" dirty="0"/>
          </a:p>
        </p:txBody>
      </p:sp>
      <p:sp>
        <p:nvSpPr>
          <p:cNvPr id="24" name="CuadroTexto 23"/>
          <p:cNvSpPr txBox="1"/>
          <p:nvPr/>
        </p:nvSpPr>
        <p:spPr>
          <a:xfrm>
            <a:off x="8851591" y="3933270"/>
            <a:ext cx="1124988" cy="369332"/>
          </a:xfrm>
          <a:prstGeom prst="rect">
            <a:avLst/>
          </a:prstGeom>
          <a:noFill/>
        </p:spPr>
        <p:txBody>
          <a:bodyPr wrap="square" rtlCol="0">
            <a:spAutoFit/>
          </a:bodyPr>
          <a:lstStyle/>
          <a:p>
            <a:r>
              <a:rPr lang="en-US" dirty="0"/>
              <a:t>Telefono</a:t>
            </a:r>
            <a:endParaRPr lang="es-ES" dirty="0"/>
          </a:p>
        </p:txBody>
      </p:sp>
      <p:sp>
        <p:nvSpPr>
          <p:cNvPr id="25" name="Rectángulo redondeado 24"/>
          <p:cNvSpPr/>
          <p:nvPr/>
        </p:nvSpPr>
        <p:spPr>
          <a:xfrm>
            <a:off x="8850340" y="5536857"/>
            <a:ext cx="1259697" cy="313038"/>
          </a:xfrm>
          <a:prstGeom prst="roundRect">
            <a:avLst/>
          </a:prstGeom>
          <a:solidFill>
            <a:schemeClr val="bg1">
              <a:lumMod val="8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Crear</a:t>
            </a:r>
            <a:endParaRPr lang="es-ES" sz="1050" b="1" dirty="0">
              <a:solidFill>
                <a:schemeClr val="tx1"/>
              </a:solidFill>
            </a:endParaRPr>
          </a:p>
        </p:txBody>
      </p:sp>
      <p:sp>
        <p:nvSpPr>
          <p:cNvPr id="26" name="Rectángulo redondeado 25"/>
          <p:cNvSpPr/>
          <p:nvPr/>
        </p:nvSpPr>
        <p:spPr>
          <a:xfrm>
            <a:off x="8867657" y="5914130"/>
            <a:ext cx="1242380" cy="313038"/>
          </a:xfrm>
          <a:prstGeom prst="roundRect">
            <a:avLst/>
          </a:prstGeom>
          <a:solidFill>
            <a:schemeClr val="bg1">
              <a:lumMod val="85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Actualizar</a:t>
            </a:r>
            <a:endParaRPr lang="es-ES" sz="1050" b="1" dirty="0">
              <a:solidFill>
                <a:schemeClr val="tx1"/>
              </a:solidFill>
            </a:endParaRPr>
          </a:p>
        </p:txBody>
      </p:sp>
      <p:sp>
        <p:nvSpPr>
          <p:cNvPr id="27" name="Rectángulo redondeado 26"/>
          <p:cNvSpPr/>
          <p:nvPr/>
        </p:nvSpPr>
        <p:spPr>
          <a:xfrm>
            <a:off x="10223157" y="5914130"/>
            <a:ext cx="1247610" cy="304799"/>
          </a:xfrm>
          <a:prstGeom prst="round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Eliminar</a:t>
            </a:r>
            <a:endParaRPr lang="es-ES" sz="1050" b="1" dirty="0">
              <a:solidFill>
                <a:schemeClr val="tx1"/>
              </a:solidFill>
            </a:endParaRPr>
          </a:p>
        </p:txBody>
      </p:sp>
      <p:sp>
        <p:nvSpPr>
          <p:cNvPr id="28" name="Rectángulo redondeado 27"/>
          <p:cNvSpPr/>
          <p:nvPr/>
        </p:nvSpPr>
        <p:spPr>
          <a:xfrm>
            <a:off x="10204384" y="5540846"/>
            <a:ext cx="1266384" cy="309049"/>
          </a:xfrm>
          <a:prstGeom prst="round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Leer</a:t>
            </a:r>
            <a:endParaRPr lang="es-ES" sz="1050" b="1" dirty="0">
              <a:solidFill>
                <a:schemeClr val="tx1"/>
              </a:solidFill>
            </a:endParaRPr>
          </a:p>
        </p:txBody>
      </p:sp>
      <p:sp>
        <p:nvSpPr>
          <p:cNvPr id="29" name="CuadroTexto 28"/>
          <p:cNvSpPr txBox="1"/>
          <p:nvPr/>
        </p:nvSpPr>
        <p:spPr>
          <a:xfrm>
            <a:off x="10321596" y="2200750"/>
            <a:ext cx="568410" cy="369332"/>
          </a:xfrm>
          <a:prstGeom prst="rect">
            <a:avLst/>
          </a:prstGeom>
          <a:noFill/>
        </p:spPr>
        <p:txBody>
          <a:bodyPr wrap="square" rtlCol="0">
            <a:spAutoFit/>
          </a:bodyPr>
          <a:lstStyle/>
          <a:p>
            <a:pPr algn="ctr"/>
            <a:r>
              <a:rPr lang="en-US" dirty="0"/>
              <a:t>2</a:t>
            </a:r>
            <a:endParaRPr lang="es-ES" dirty="0"/>
          </a:p>
        </p:txBody>
      </p:sp>
      <p:sp>
        <p:nvSpPr>
          <p:cNvPr id="30" name="CuadroTexto 29"/>
          <p:cNvSpPr txBox="1"/>
          <p:nvPr/>
        </p:nvSpPr>
        <p:spPr>
          <a:xfrm>
            <a:off x="8833499" y="1559546"/>
            <a:ext cx="2693288" cy="307777"/>
          </a:xfrm>
          <a:prstGeom prst="rect">
            <a:avLst/>
          </a:prstGeom>
          <a:noFill/>
        </p:spPr>
        <p:txBody>
          <a:bodyPr wrap="square" rtlCol="0">
            <a:spAutoFit/>
          </a:bodyPr>
          <a:lstStyle/>
          <a:p>
            <a:pPr algn="ctr"/>
            <a:r>
              <a:rPr lang="en-US" sz="1400" b="1" dirty="0">
                <a:solidFill>
                  <a:schemeClr val="bg2">
                    <a:lumMod val="50000"/>
                  </a:schemeClr>
                </a:solidFill>
              </a:rPr>
              <a:t>Formulario de Estudiantes</a:t>
            </a:r>
            <a:endParaRPr lang="es-ES" sz="1400" b="1" dirty="0">
              <a:solidFill>
                <a:schemeClr val="bg2">
                  <a:lumMod val="50000"/>
                </a:schemeClr>
              </a:solidFill>
            </a:endParaRPr>
          </a:p>
        </p:txBody>
      </p:sp>
      <p:sp>
        <p:nvSpPr>
          <p:cNvPr id="32" name="CuadroTexto 31"/>
          <p:cNvSpPr txBox="1"/>
          <p:nvPr/>
        </p:nvSpPr>
        <p:spPr>
          <a:xfrm>
            <a:off x="8798132" y="2198673"/>
            <a:ext cx="1021491" cy="369332"/>
          </a:xfrm>
          <a:prstGeom prst="rect">
            <a:avLst/>
          </a:prstGeom>
          <a:noFill/>
        </p:spPr>
        <p:txBody>
          <a:bodyPr wrap="square" rtlCol="0">
            <a:spAutoFit/>
          </a:bodyPr>
          <a:lstStyle/>
          <a:p>
            <a:r>
              <a:rPr lang="en-US" dirty="0"/>
              <a:t>Codigo</a:t>
            </a:r>
            <a:endParaRPr lang="es-ES" dirty="0"/>
          </a:p>
        </p:txBody>
      </p:sp>
      <p:sp>
        <p:nvSpPr>
          <p:cNvPr id="69" name="Rectángulo redondeado 68"/>
          <p:cNvSpPr/>
          <p:nvPr/>
        </p:nvSpPr>
        <p:spPr>
          <a:xfrm>
            <a:off x="9976579" y="2238723"/>
            <a:ext cx="1309234" cy="3130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b="1" dirty="0"/>
          </a:p>
        </p:txBody>
      </p:sp>
      <p:pic>
        <p:nvPicPr>
          <p:cNvPr id="70" name="Picture 2" descr="Icono xmag, buscar, encontrar, exporte, locali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44019" y="2325657"/>
            <a:ext cx="166494" cy="1664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entajas y desventajas de usar SQL-Server – Site Title">
            <a:extLst>
              <a:ext uri="{FF2B5EF4-FFF2-40B4-BE49-F238E27FC236}">
                <a16:creationId xmlns:a16="http://schemas.microsoft.com/office/drawing/2014/main" id="{7F4F8909-2DB4-49FF-B229-4336A4ACC7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3216" y="929798"/>
            <a:ext cx="1065016" cy="56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49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746" y="-41189"/>
            <a:ext cx="3557659" cy="6703813"/>
          </a:xfrm>
          <a:prstGeom prst="rect">
            <a:avLst/>
          </a:prstGeom>
        </p:spPr>
      </p:pic>
      <p:sp>
        <p:nvSpPr>
          <p:cNvPr id="3" name="Rectángulo 2"/>
          <p:cNvSpPr/>
          <p:nvPr/>
        </p:nvSpPr>
        <p:spPr>
          <a:xfrm>
            <a:off x="799812" y="2992686"/>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Wilmoris</a:t>
            </a:r>
            <a:endParaRPr lang="es-ES" sz="1600" dirty="0"/>
          </a:p>
        </p:txBody>
      </p:sp>
      <p:sp>
        <p:nvSpPr>
          <p:cNvPr id="4" name="Rectángulo 3"/>
          <p:cNvSpPr/>
          <p:nvPr/>
        </p:nvSpPr>
        <p:spPr>
          <a:xfrm>
            <a:off x="659027" y="499159"/>
            <a:ext cx="2978458"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CRUD CON XAMARIN</a:t>
            </a:r>
            <a:endParaRPr lang="es-ES" dirty="0"/>
          </a:p>
        </p:txBody>
      </p:sp>
      <p:sp>
        <p:nvSpPr>
          <p:cNvPr id="5" name="Rectángulo 4"/>
          <p:cNvSpPr/>
          <p:nvPr/>
        </p:nvSpPr>
        <p:spPr>
          <a:xfrm>
            <a:off x="807307" y="3623512"/>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Lebron</a:t>
            </a:r>
            <a:endParaRPr lang="es-ES" sz="1600" dirty="0"/>
          </a:p>
        </p:txBody>
      </p:sp>
      <p:sp>
        <p:nvSpPr>
          <p:cNvPr id="6" name="Rectángulo 5"/>
          <p:cNvSpPr/>
          <p:nvPr/>
        </p:nvSpPr>
        <p:spPr>
          <a:xfrm>
            <a:off x="815992" y="4339758"/>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809-xxx-xxxx</a:t>
            </a:r>
            <a:endParaRPr lang="es-ES" sz="1600" dirty="0"/>
          </a:p>
        </p:txBody>
      </p:sp>
      <p:sp>
        <p:nvSpPr>
          <p:cNvPr id="7" name="Rectángulo 6"/>
          <p:cNvSpPr/>
          <p:nvPr/>
        </p:nvSpPr>
        <p:spPr>
          <a:xfrm>
            <a:off x="799812" y="5017857"/>
            <a:ext cx="2598617" cy="301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 yo no se donde estoy</a:t>
            </a:r>
            <a:endParaRPr lang="es-ES" sz="1600" dirty="0"/>
          </a:p>
        </p:txBody>
      </p:sp>
      <p:sp>
        <p:nvSpPr>
          <p:cNvPr id="8" name="CuadroTexto 7"/>
          <p:cNvSpPr txBox="1"/>
          <p:nvPr/>
        </p:nvSpPr>
        <p:spPr>
          <a:xfrm>
            <a:off x="756872" y="2614763"/>
            <a:ext cx="1021491" cy="369332"/>
          </a:xfrm>
          <a:prstGeom prst="rect">
            <a:avLst/>
          </a:prstGeom>
          <a:noFill/>
        </p:spPr>
        <p:txBody>
          <a:bodyPr wrap="square" rtlCol="0">
            <a:spAutoFit/>
          </a:bodyPr>
          <a:lstStyle/>
          <a:p>
            <a:r>
              <a:rPr lang="en-US" dirty="0"/>
              <a:t>Nombre</a:t>
            </a:r>
            <a:endParaRPr lang="es-ES" dirty="0"/>
          </a:p>
        </p:txBody>
      </p:sp>
      <p:sp>
        <p:nvSpPr>
          <p:cNvPr id="9" name="CuadroTexto 8"/>
          <p:cNvSpPr txBox="1"/>
          <p:nvPr/>
        </p:nvSpPr>
        <p:spPr>
          <a:xfrm>
            <a:off x="784237" y="3258821"/>
            <a:ext cx="1024608" cy="369332"/>
          </a:xfrm>
          <a:prstGeom prst="rect">
            <a:avLst/>
          </a:prstGeom>
          <a:noFill/>
        </p:spPr>
        <p:txBody>
          <a:bodyPr wrap="square" rtlCol="0">
            <a:spAutoFit/>
          </a:bodyPr>
          <a:lstStyle/>
          <a:p>
            <a:r>
              <a:rPr lang="en-US" dirty="0"/>
              <a:t>Apellido</a:t>
            </a:r>
            <a:endParaRPr lang="es-ES" dirty="0"/>
          </a:p>
        </p:txBody>
      </p:sp>
      <p:sp>
        <p:nvSpPr>
          <p:cNvPr id="10" name="CuadroTexto 9"/>
          <p:cNvSpPr txBox="1"/>
          <p:nvPr/>
        </p:nvSpPr>
        <p:spPr>
          <a:xfrm>
            <a:off x="839259" y="4601252"/>
            <a:ext cx="1319055" cy="369332"/>
          </a:xfrm>
          <a:prstGeom prst="rect">
            <a:avLst/>
          </a:prstGeom>
          <a:noFill/>
        </p:spPr>
        <p:txBody>
          <a:bodyPr wrap="square" rtlCol="0">
            <a:spAutoFit/>
          </a:bodyPr>
          <a:lstStyle/>
          <a:p>
            <a:r>
              <a:rPr lang="en-US" dirty="0"/>
              <a:t>Direccion</a:t>
            </a:r>
            <a:endParaRPr lang="es-ES" dirty="0"/>
          </a:p>
        </p:txBody>
      </p:sp>
      <p:sp>
        <p:nvSpPr>
          <p:cNvPr id="11" name="CuadroTexto 10"/>
          <p:cNvSpPr txBox="1"/>
          <p:nvPr/>
        </p:nvSpPr>
        <p:spPr>
          <a:xfrm>
            <a:off x="786748" y="3933270"/>
            <a:ext cx="1124988" cy="369332"/>
          </a:xfrm>
          <a:prstGeom prst="rect">
            <a:avLst/>
          </a:prstGeom>
          <a:noFill/>
        </p:spPr>
        <p:txBody>
          <a:bodyPr wrap="square" rtlCol="0">
            <a:spAutoFit/>
          </a:bodyPr>
          <a:lstStyle/>
          <a:p>
            <a:r>
              <a:rPr lang="en-US" dirty="0"/>
              <a:t>Telefono</a:t>
            </a:r>
            <a:endParaRPr lang="es-ES" dirty="0"/>
          </a:p>
        </p:txBody>
      </p:sp>
      <p:cxnSp>
        <p:nvCxnSpPr>
          <p:cNvPr id="13" name="Conector recto de flecha 12"/>
          <p:cNvCxnSpPr/>
          <p:nvPr/>
        </p:nvCxnSpPr>
        <p:spPr>
          <a:xfrm flipV="1">
            <a:off x="3501081" y="1423084"/>
            <a:ext cx="3649362" cy="1173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6987251" y="473269"/>
            <a:ext cx="3275527" cy="1446550"/>
          </a:xfrm>
          <a:prstGeom prst="rect">
            <a:avLst/>
          </a:prstGeom>
          <a:noFill/>
        </p:spPr>
        <p:txBody>
          <a:bodyPr wrap="square" rtlCol="0">
            <a:spAutoFit/>
          </a:bodyPr>
          <a:lstStyle/>
          <a:p>
            <a:pPr algn="ctr"/>
            <a:r>
              <a:rPr lang="en-US" sz="8800" b="1" dirty="0"/>
              <a:t>CRUD</a:t>
            </a:r>
            <a:endParaRPr lang="es-ES" sz="8800" b="1" dirty="0"/>
          </a:p>
        </p:txBody>
      </p:sp>
      <p:sp>
        <p:nvSpPr>
          <p:cNvPr id="16" name="Flecha abajo 15"/>
          <p:cNvSpPr/>
          <p:nvPr/>
        </p:nvSpPr>
        <p:spPr>
          <a:xfrm>
            <a:off x="8476422" y="1870487"/>
            <a:ext cx="469557" cy="677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p:cNvCxnSpPr/>
          <p:nvPr/>
        </p:nvCxnSpPr>
        <p:spPr>
          <a:xfrm flipV="1">
            <a:off x="3405924" y="1575485"/>
            <a:ext cx="3896919" cy="193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V="1">
            <a:off x="3501079" y="1727885"/>
            <a:ext cx="3954164" cy="2612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V="1">
            <a:off x="3423294" y="1880285"/>
            <a:ext cx="4184349" cy="321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redondeado 23"/>
          <p:cNvSpPr/>
          <p:nvPr/>
        </p:nvSpPr>
        <p:spPr>
          <a:xfrm>
            <a:off x="785497" y="5536857"/>
            <a:ext cx="1259697" cy="313038"/>
          </a:xfrm>
          <a:prstGeom prst="roundRect">
            <a:avLst/>
          </a:prstGeom>
          <a:solidFill>
            <a:schemeClr val="bg1">
              <a:lumMod val="85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Crear</a:t>
            </a:r>
            <a:endParaRPr lang="es-ES" sz="1050" b="1" dirty="0">
              <a:solidFill>
                <a:schemeClr val="tx1"/>
              </a:solidFill>
            </a:endParaRPr>
          </a:p>
        </p:txBody>
      </p:sp>
      <p:sp>
        <p:nvSpPr>
          <p:cNvPr id="25" name="Rectángulo redondeado 24"/>
          <p:cNvSpPr/>
          <p:nvPr/>
        </p:nvSpPr>
        <p:spPr>
          <a:xfrm>
            <a:off x="802814" y="5914130"/>
            <a:ext cx="1242380" cy="313038"/>
          </a:xfrm>
          <a:prstGeom prst="roundRect">
            <a:avLst/>
          </a:prstGeom>
          <a:solidFill>
            <a:schemeClr val="bg1">
              <a:lumMod val="85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Actualizar</a:t>
            </a:r>
            <a:endParaRPr lang="es-ES" sz="1050" b="1" dirty="0">
              <a:solidFill>
                <a:schemeClr val="tx1"/>
              </a:solidFill>
            </a:endParaRPr>
          </a:p>
        </p:txBody>
      </p:sp>
      <p:sp>
        <p:nvSpPr>
          <p:cNvPr id="26" name="Rectángulo redondeado 25"/>
          <p:cNvSpPr/>
          <p:nvPr/>
        </p:nvSpPr>
        <p:spPr>
          <a:xfrm>
            <a:off x="2158314" y="5914130"/>
            <a:ext cx="1247610" cy="304799"/>
          </a:xfrm>
          <a:prstGeom prst="round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Eliminar</a:t>
            </a:r>
            <a:endParaRPr lang="es-ES" sz="1050" b="1" dirty="0">
              <a:solidFill>
                <a:schemeClr val="tx1"/>
              </a:solidFill>
            </a:endParaRPr>
          </a:p>
        </p:txBody>
      </p:sp>
      <p:sp>
        <p:nvSpPr>
          <p:cNvPr id="27" name="Rectángulo redondeado 26"/>
          <p:cNvSpPr/>
          <p:nvPr/>
        </p:nvSpPr>
        <p:spPr>
          <a:xfrm>
            <a:off x="2139541" y="5540846"/>
            <a:ext cx="1266384" cy="309049"/>
          </a:xfrm>
          <a:prstGeom prst="round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Leer</a:t>
            </a:r>
            <a:endParaRPr lang="es-ES" sz="1050" b="1" dirty="0">
              <a:solidFill>
                <a:schemeClr val="tx1"/>
              </a:solidFill>
            </a:endParaRPr>
          </a:p>
        </p:txBody>
      </p:sp>
      <p:sp>
        <p:nvSpPr>
          <p:cNvPr id="28" name="CuadroTexto 27"/>
          <p:cNvSpPr txBox="1"/>
          <p:nvPr/>
        </p:nvSpPr>
        <p:spPr>
          <a:xfrm>
            <a:off x="6697362" y="4036541"/>
            <a:ext cx="3978876" cy="369332"/>
          </a:xfrm>
          <a:prstGeom prst="rect">
            <a:avLst/>
          </a:prstGeom>
          <a:noFill/>
        </p:spPr>
        <p:txBody>
          <a:bodyPr wrap="square" rtlCol="0">
            <a:spAutoFit/>
          </a:bodyPr>
          <a:lstStyle/>
          <a:p>
            <a:r>
              <a:rPr lang="en-US" dirty="0"/>
              <a:t>Base de Datos = Estudiantes</a:t>
            </a:r>
            <a:endParaRPr lang="es-ES" dirty="0"/>
          </a:p>
        </p:txBody>
      </p:sp>
      <p:sp>
        <p:nvSpPr>
          <p:cNvPr id="29" name="CuadroTexto 28"/>
          <p:cNvSpPr txBox="1"/>
          <p:nvPr/>
        </p:nvSpPr>
        <p:spPr>
          <a:xfrm>
            <a:off x="5618205" y="4440571"/>
            <a:ext cx="3978876" cy="369332"/>
          </a:xfrm>
          <a:prstGeom prst="rect">
            <a:avLst/>
          </a:prstGeom>
          <a:noFill/>
        </p:spPr>
        <p:txBody>
          <a:bodyPr wrap="square" rtlCol="0">
            <a:spAutoFit/>
          </a:bodyPr>
          <a:lstStyle/>
          <a:p>
            <a:r>
              <a:rPr lang="en-US" dirty="0"/>
              <a:t>Tabla= Estudiantes</a:t>
            </a:r>
            <a:endParaRPr lang="es-ES" dirty="0"/>
          </a:p>
        </p:txBody>
      </p:sp>
      <p:graphicFrame>
        <p:nvGraphicFramePr>
          <p:cNvPr id="32" name="Tabla 31"/>
          <p:cNvGraphicFramePr>
            <a:graphicFrameLocks noGrp="1"/>
          </p:cNvGraphicFramePr>
          <p:nvPr/>
        </p:nvGraphicFramePr>
        <p:xfrm>
          <a:off x="5651154" y="4809903"/>
          <a:ext cx="5629192" cy="1828800"/>
        </p:xfrm>
        <a:graphic>
          <a:graphicData uri="http://schemas.openxmlformats.org/drawingml/2006/table">
            <a:tbl>
              <a:tblPr firstRow="1" bandRow="1">
                <a:tableStyleId>{5C22544A-7EE6-4342-B048-85BDC9FD1C3A}</a:tableStyleId>
              </a:tblPr>
              <a:tblGrid>
                <a:gridCol w="1407298">
                  <a:extLst>
                    <a:ext uri="{9D8B030D-6E8A-4147-A177-3AD203B41FA5}">
                      <a16:colId xmlns:a16="http://schemas.microsoft.com/office/drawing/2014/main" val="1247603024"/>
                    </a:ext>
                  </a:extLst>
                </a:gridCol>
                <a:gridCol w="1407298">
                  <a:extLst>
                    <a:ext uri="{9D8B030D-6E8A-4147-A177-3AD203B41FA5}">
                      <a16:colId xmlns:a16="http://schemas.microsoft.com/office/drawing/2014/main" val="3700682770"/>
                    </a:ext>
                  </a:extLst>
                </a:gridCol>
                <a:gridCol w="1407298">
                  <a:extLst>
                    <a:ext uri="{9D8B030D-6E8A-4147-A177-3AD203B41FA5}">
                      <a16:colId xmlns:a16="http://schemas.microsoft.com/office/drawing/2014/main" val="2831867276"/>
                    </a:ext>
                  </a:extLst>
                </a:gridCol>
                <a:gridCol w="1407298">
                  <a:extLst>
                    <a:ext uri="{9D8B030D-6E8A-4147-A177-3AD203B41FA5}">
                      <a16:colId xmlns:a16="http://schemas.microsoft.com/office/drawing/2014/main" val="1130466990"/>
                    </a:ext>
                  </a:extLst>
                </a:gridCol>
              </a:tblGrid>
              <a:tr h="351356">
                <a:tc>
                  <a:txBody>
                    <a:bodyPr/>
                    <a:lstStyle/>
                    <a:p>
                      <a:r>
                        <a:rPr lang="en-US" dirty="0"/>
                        <a:t>Nombre</a:t>
                      </a:r>
                      <a:endParaRPr lang="es-ES" dirty="0"/>
                    </a:p>
                  </a:txBody>
                  <a:tcPr/>
                </a:tc>
                <a:tc>
                  <a:txBody>
                    <a:bodyPr/>
                    <a:lstStyle/>
                    <a:p>
                      <a:r>
                        <a:rPr lang="en-US" dirty="0"/>
                        <a:t>Apellido</a:t>
                      </a:r>
                      <a:endParaRPr lang="es-ES" dirty="0"/>
                    </a:p>
                  </a:txBody>
                  <a:tcPr/>
                </a:tc>
                <a:tc>
                  <a:txBody>
                    <a:bodyPr/>
                    <a:lstStyle/>
                    <a:p>
                      <a:r>
                        <a:rPr lang="en-US" dirty="0"/>
                        <a:t>Telefono</a:t>
                      </a:r>
                      <a:endParaRPr lang="es-ES" dirty="0"/>
                    </a:p>
                  </a:txBody>
                  <a:tcPr/>
                </a:tc>
                <a:tc>
                  <a:txBody>
                    <a:bodyPr/>
                    <a:lstStyle/>
                    <a:p>
                      <a:r>
                        <a:rPr lang="en-US" dirty="0"/>
                        <a:t>Direccion</a:t>
                      </a:r>
                      <a:endParaRPr lang="es-ES" dirty="0"/>
                    </a:p>
                  </a:txBody>
                  <a:tcPr/>
                </a:tc>
                <a:extLst>
                  <a:ext uri="{0D108BD9-81ED-4DB2-BD59-A6C34878D82A}">
                    <a16:rowId xmlns:a16="http://schemas.microsoft.com/office/drawing/2014/main" val="3238340340"/>
                  </a:ext>
                </a:extLst>
              </a:tr>
              <a:tr h="351356">
                <a:tc>
                  <a:txBody>
                    <a:bodyPr/>
                    <a:lstStyle/>
                    <a:p>
                      <a:r>
                        <a:rPr lang="en-US" dirty="0"/>
                        <a:t>Arlete</a:t>
                      </a:r>
                      <a:endParaRPr lang="es-ES" dirty="0"/>
                    </a:p>
                  </a:txBody>
                  <a:tcPr/>
                </a:tc>
                <a:tc>
                  <a:txBody>
                    <a:bodyPr/>
                    <a:lstStyle/>
                    <a:p>
                      <a:r>
                        <a:rPr lang="en-US"/>
                        <a:t>De Lima</a:t>
                      </a:r>
                      <a:endParaRPr lang="es-ES" dirty="0"/>
                    </a:p>
                  </a:txBody>
                  <a:tcPr/>
                </a:tc>
                <a:tc>
                  <a:txBody>
                    <a:bodyPr/>
                    <a:lstStyle/>
                    <a:p>
                      <a:r>
                        <a:rPr lang="en-US"/>
                        <a:t>809-xxx-xxxx</a:t>
                      </a:r>
                      <a:endParaRPr lang="es-ES" dirty="0"/>
                    </a:p>
                  </a:txBody>
                  <a:tcPr/>
                </a:tc>
                <a:tc>
                  <a:txBody>
                    <a:bodyPr/>
                    <a:lstStyle/>
                    <a:p>
                      <a:r>
                        <a:rPr lang="en-US" dirty="0"/>
                        <a:t>vsvsvsvsvsvss</a:t>
                      </a:r>
                      <a:endParaRPr lang="es-ES" dirty="0"/>
                    </a:p>
                  </a:txBody>
                  <a:tcPr/>
                </a:tc>
                <a:extLst>
                  <a:ext uri="{0D108BD9-81ED-4DB2-BD59-A6C34878D82A}">
                    <a16:rowId xmlns:a16="http://schemas.microsoft.com/office/drawing/2014/main" val="1485527059"/>
                  </a:ext>
                </a:extLst>
              </a:tr>
              <a:tr h="351356">
                <a:tc>
                  <a:txBody>
                    <a:bodyPr/>
                    <a:lstStyle/>
                    <a:p>
                      <a:r>
                        <a:rPr lang="en-US" dirty="0"/>
                        <a:t>Wilmoris</a:t>
                      </a:r>
                      <a:endParaRPr lang="es-ES" dirty="0"/>
                    </a:p>
                  </a:txBody>
                  <a:tcPr/>
                </a:tc>
                <a:tc>
                  <a:txBody>
                    <a:bodyPr/>
                    <a:lstStyle/>
                    <a:p>
                      <a:r>
                        <a:rPr lang="en-US" dirty="0"/>
                        <a:t>De Lima</a:t>
                      </a:r>
                      <a:endParaRPr lang="es-ES" dirty="0"/>
                    </a:p>
                  </a:txBody>
                  <a:tcPr/>
                </a:tc>
                <a:tc>
                  <a:txBody>
                    <a:bodyPr/>
                    <a:lstStyle/>
                    <a:p>
                      <a:r>
                        <a:rPr lang="en-US" dirty="0"/>
                        <a:t>809-xxx-xxxx</a:t>
                      </a:r>
                      <a:endParaRPr lang="es-ES" dirty="0"/>
                    </a:p>
                  </a:txBody>
                  <a:tcPr/>
                </a:tc>
                <a:tc>
                  <a:txBody>
                    <a:bodyPr/>
                    <a:lstStyle/>
                    <a:p>
                      <a:r>
                        <a:rPr lang="en-US" dirty="0"/>
                        <a:t>vsvsvsvsvsvss</a:t>
                      </a:r>
                      <a:endParaRPr lang="es-ES" dirty="0"/>
                    </a:p>
                  </a:txBody>
                  <a:tcPr/>
                </a:tc>
                <a:extLst>
                  <a:ext uri="{0D108BD9-81ED-4DB2-BD59-A6C34878D82A}">
                    <a16:rowId xmlns:a16="http://schemas.microsoft.com/office/drawing/2014/main" val="2887394474"/>
                  </a:ext>
                </a:extLst>
              </a:tr>
              <a:tr h="351356">
                <a:tc>
                  <a:txBody>
                    <a:bodyPr/>
                    <a:lstStyle/>
                    <a:p>
                      <a:r>
                        <a:rPr lang="en-US"/>
                        <a:t>Arlete</a:t>
                      </a:r>
                      <a:endParaRPr lang="es-ES" dirty="0"/>
                    </a:p>
                  </a:txBody>
                  <a:tcPr/>
                </a:tc>
                <a:tc>
                  <a:txBody>
                    <a:bodyPr/>
                    <a:lstStyle/>
                    <a:p>
                      <a:r>
                        <a:rPr lang="en-US"/>
                        <a:t>De Lima</a:t>
                      </a:r>
                      <a:endParaRPr lang="es-ES" dirty="0"/>
                    </a:p>
                  </a:txBody>
                  <a:tcPr/>
                </a:tc>
                <a:tc>
                  <a:txBody>
                    <a:bodyPr/>
                    <a:lstStyle/>
                    <a:p>
                      <a:r>
                        <a:rPr lang="en-US" dirty="0"/>
                        <a:t>809-xxx-xxxx</a:t>
                      </a:r>
                      <a:endParaRPr lang="es-ES" dirty="0"/>
                    </a:p>
                  </a:txBody>
                  <a:tcPr/>
                </a:tc>
                <a:tc>
                  <a:txBody>
                    <a:bodyPr/>
                    <a:lstStyle/>
                    <a:p>
                      <a:r>
                        <a:rPr lang="en-US" dirty="0"/>
                        <a:t>vsvsvsvsvsvss</a:t>
                      </a:r>
                      <a:endParaRPr lang="es-ES" dirty="0"/>
                    </a:p>
                  </a:txBody>
                  <a:tcPr/>
                </a:tc>
                <a:extLst>
                  <a:ext uri="{0D108BD9-81ED-4DB2-BD59-A6C34878D82A}">
                    <a16:rowId xmlns:a16="http://schemas.microsoft.com/office/drawing/2014/main" val="540064376"/>
                  </a:ext>
                </a:extLst>
              </a:tr>
              <a:tr h="351356">
                <a:tc>
                  <a:txBody>
                    <a:bodyPr/>
                    <a:lstStyle/>
                    <a:p>
                      <a:r>
                        <a:rPr lang="en-US"/>
                        <a:t>Arlete</a:t>
                      </a:r>
                      <a:endParaRPr lang="es-ES" dirty="0"/>
                    </a:p>
                  </a:txBody>
                  <a:tcPr/>
                </a:tc>
                <a:tc>
                  <a:txBody>
                    <a:bodyPr/>
                    <a:lstStyle/>
                    <a:p>
                      <a:r>
                        <a:rPr lang="en-US"/>
                        <a:t>De Lima</a:t>
                      </a:r>
                      <a:endParaRPr lang="es-ES" dirty="0"/>
                    </a:p>
                  </a:txBody>
                  <a:tcPr/>
                </a:tc>
                <a:tc>
                  <a:txBody>
                    <a:bodyPr/>
                    <a:lstStyle/>
                    <a:p>
                      <a:r>
                        <a:rPr lang="en-US"/>
                        <a:t>809-xxx-xxxx</a:t>
                      </a:r>
                      <a:endParaRPr lang="es-ES" dirty="0"/>
                    </a:p>
                  </a:txBody>
                  <a:tcPr/>
                </a:tc>
                <a:tc>
                  <a:txBody>
                    <a:bodyPr/>
                    <a:lstStyle/>
                    <a:p>
                      <a:r>
                        <a:rPr lang="en-US" dirty="0"/>
                        <a:t>vsvsvsvsvsvss</a:t>
                      </a:r>
                      <a:endParaRPr lang="es-ES" dirty="0"/>
                    </a:p>
                  </a:txBody>
                  <a:tcPr/>
                </a:tc>
                <a:extLst>
                  <a:ext uri="{0D108BD9-81ED-4DB2-BD59-A6C34878D82A}">
                    <a16:rowId xmlns:a16="http://schemas.microsoft.com/office/drawing/2014/main" val="4048739283"/>
                  </a:ext>
                </a:extLst>
              </a:tr>
            </a:tbl>
          </a:graphicData>
        </a:graphic>
      </p:graphicFrame>
      <p:pic>
        <p:nvPicPr>
          <p:cNvPr id="33" name="Imagen 32"/>
          <p:cNvPicPr>
            <a:picLocks noChangeAspect="1"/>
          </p:cNvPicPr>
          <p:nvPr/>
        </p:nvPicPr>
        <p:blipFill>
          <a:blip r:embed="rId3"/>
          <a:stretch>
            <a:fillRect/>
          </a:stretch>
        </p:blipFill>
        <p:spPr>
          <a:xfrm>
            <a:off x="9669651" y="3929617"/>
            <a:ext cx="537030" cy="661983"/>
          </a:xfrm>
          <a:prstGeom prst="rect">
            <a:avLst/>
          </a:prstGeom>
        </p:spPr>
      </p:pic>
      <p:sp>
        <p:nvSpPr>
          <p:cNvPr id="34" name="CuadroTexto 33"/>
          <p:cNvSpPr txBox="1"/>
          <p:nvPr/>
        </p:nvSpPr>
        <p:spPr>
          <a:xfrm>
            <a:off x="4983285" y="4809903"/>
            <a:ext cx="531576" cy="369332"/>
          </a:xfrm>
          <a:prstGeom prst="rect">
            <a:avLst/>
          </a:prstGeom>
          <a:noFill/>
        </p:spPr>
        <p:txBody>
          <a:bodyPr wrap="square" rtlCol="0">
            <a:spAutoFit/>
          </a:bodyPr>
          <a:lstStyle/>
          <a:p>
            <a:pPr algn="ctr"/>
            <a:r>
              <a:rPr lang="en-US" dirty="0"/>
              <a:t>id</a:t>
            </a:r>
            <a:endParaRPr lang="es-ES" dirty="0"/>
          </a:p>
        </p:txBody>
      </p:sp>
      <p:sp>
        <p:nvSpPr>
          <p:cNvPr id="35" name="CuadroTexto 34"/>
          <p:cNvSpPr txBox="1"/>
          <p:nvPr/>
        </p:nvSpPr>
        <p:spPr>
          <a:xfrm>
            <a:off x="4983285" y="5102483"/>
            <a:ext cx="568410" cy="369332"/>
          </a:xfrm>
          <a:prstGeom prst="rect">
            <a:avLst/>
          </a:prstGeom>
          <a:noFill/>
        </p:spPr>
        <p:txBody>
          <a:bodyPr wrap="square" rtlCol="0">
            <a:spAutoFit/>
          </a:bodyPr>
          <a:lstStyle/>
          <a:p>
            <a:pPr algn="ctr"/>
            <a:r>
              <a:rPr lang="en-US" dirty="0"/>
              <a:t>1</a:t>
            </a:r>
            <a:endParaRPr lang="es-ES" dirty="0"/>
          </a:p>
        </p:txBody>
      </p:sp>
      <p:sp>
        <p:nvSpPr>
          <p:cNvPr id="36" name="Rectángulo redondeado 35"/>
          <p:cNvSpPr/>
          <p:nvPr/>
        </p:nvSpPr>
        <p:spPr>
          <a:xfrm>
            <a:off x="1957104" y="2238065"/>
            <a:ext cx="1309234" cy="3130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b="1" dirty="0"/>
          </a:p>
        </p:txBody>
      </p:sp>
      <p:pic>
        <p:nvPicPr>
          <p:cNvPr id="2050" name="Picture 2" descr="Icono xmag, buscar, encontrar, exporte, locali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4544" y="2324999"/>
            <a:ext cx="166494" cy="166494"/>
          </a:xfrm>
          <a:prstGeom prst="rect">
            <a:avLst/>
          </a:prstGeom>
          <a:noFill/>
          <a:extLst>
            <a:ext uri="{909E8E84-426E-40DD-AFC4-6F175D3DCCD1}">
              <a14:hiddenFill xmlns:a14="http://schemas.microsoft.com/office/drawing/2010/main">
                <a:solidFill>
                  <a:srgbClr val="FFFFFF"/>
                </a:solidFill>
              </a14:hiddenFill>
            </a:ext>
          </a:extLst>
        </p:spPr>
      </p:pic>
      <p:sp>
        <p:nvSpPr>
          <p:cNvPr id="40" name="CuadroTexto 39"/>
          <p:cNvSpPr txBox="1"/>
          <p:nvPr/>
        </p:nvSpPr>
        <p:spPr>
          <a:xfrm>
            <a:off x="5033015" y="5458250"/>
            <a:ext cx="568410" cy="369332"/>
          </a:xfrm>
          <a:prstGeom prst="rect">
            <a:avLst/>
          </a:prstGeom>
          <a:noFill/>
        </p:spPr>
        <p:txBody>
          <a:bodyPr wrap="square" rtlCol="0">
            <a:spAutoFit/>
          </a:bodyPr>
          <a:lstStyle/>
          <a:p>
            <a:pPr algn="ctr"/>
            <a:r>
              <a:rPr lang="en-US" dirty="0"/>
              <a:t>2</a:t>
            </a:r>
            <a:endParaRPr lang="es-ES" dirty="0"/>
          </a:p>
        </p:txBody>
      </p:sp>
      <p:sp>
        <p:nvSpPr>
          <p:cNvPr id="41" name="CuadroTexto 40"/>
          <p:cNvSpPr txBox="1"/>
          <p:nvPr/>
        </p:nvSpPr>
        <p:spPr>
          <a:xfrm>
            <a:off x="5033015" y="5857196"/>
            <a:ext cx="568410" cy="369332"/>
          </a:xfrm>
          <a:prstGeom prst="rect">
            <a:avLst/>
          </a:prstGeom>
          <a:noFill/>
        </p:spPr>
        <p:txBody>
          <a:bodyPr wrap="square" rtlCol="0">
            <a:spAutoFit/>
          </a:bodyPr>
          <a:lstStyle/>
          <a:p>
            <a:pPr algn="ctr"/>
            <a:r>
              <a:rPr lang="en-US" dirty="0"/>
              <a:t>3</a:t>
            </a:r>
            <a:endParaRPr lang="es-ES" dirty="0"/>
          </a:p>
        </p:txBody>
      </p:sp>
      <p:sp>
        <p:nvSpPr>
          <p:cNvPr id="42" name="CuadroTexto 41"/>
          <p:cNvSpPr txBox="1"/>
          <p:nvPr/>
        </p:nvSpPr>
        <p:spPr>
          <a:xfrm>
            <a:off x="2256753" y="2200750"/>
            <a:ext cx="568410" cy="369332"/>
          </a:xfrm>
          <a:prstGeom prst="rect">
            <a:avLst/>
          </a:prstGeom>
          <a:noFill/>
        </p:spPr>
        <p:txBody>
          <a:bodyPr wrap="square" rtlCol="0">
            <a:spAutoFit/>
          </a:bodyPr>
          <a:lstStyle/>
          <a:p>
            <a:pPr algn="ctr"/>
            <a:r>
              <a:rPr lang="en-US" dirty="0"/>
              <a:t>2</a:t>
            </a:r>
            <a:endParaRPr lang="es-ES" dirty="0"/>
          </a:p>
        </p:txBody>
      </p:sp>
      <p:sp>
        <p:nvSpPr>
          <p:cNvPr id="37" name="CuadroTexto 36"/>
          <p:cNvSpPr txBox="1"/>
          <p:nvPr/>
        </p:nvSpPr>
        <p:spPr>
          <a:xfrm>
            <a:off x="784237" y="1459273"/>
            <a:ext cx="2693288" cy="307777"/>
          </a:xfrm>
          <a:prstGeom prst="rect">
            <a:avLst/>
          </a:prstGeom>
          <a:noFill/>
        </p:spPr>
        <p:txBody>
          <a:bodyPr wrap="square" rtlCol="0">
            <a:spAutoFit/>
          </a:bodyPr>
          <a:lstStyle/>
          <a:p>
            <a:pPr algn="ctr"/>
            <a:r>
              <a:rPr lang="en-US" sz="1400" b="1" dirty="0">
                <a:solidFill>
                  <a:schemeClr val="bg2">
                    <a:lumMod val="50000"/>
                  </a:schemeClr>
                </a:solidFill>
              </a:rPr>
              <a:t>Formulario de Estudiantes</a:t>
            </a:r>
            <a:endParaRPr lang="es-ES" sz="1400" b="1" dirty="0">
              <a:solidFill>
                <a:schemeClr val="bg2">
                  <a:lumMod val="50000"/>
                </a:schemeClr>
              </a:solidFill>
            </a:endParaRPr>
          </a:p>
        </p:txBody>
      </p:sp>
      <p:sp>
        <p:nvSpPr>
          <p:cNvPr id="43" name="CuadroTexto 42"/>
          <p:cNvSpPr txBox="1"/>
          <p:nvPr/>
        </p:nvSpPr>
        <p:spPr>
          <a:xfrm>
            <a:off x="733289" y="2198673"/>
            <a:ext cx="1021491" cy="369332"/>
          </a:xfrm>
          <a:prstGeom prst="rect">
            <a:avLst/>
          </a:prstGeom>
          <a:noFill/>
        </p:spPr>
        <p:txBody>
          <a:bodyPr wrap="square" rtlCol="0">
            <a:spAutoFit/>
          </a:bodyPr>
          <a:lstStyle/>
          <a:p>
            <a:r>
              <a:rPr lang="en-US" dirty="0"/>
              <a:t>Codigo</a:t>
            </a:r>
            <a:endParaRPr lang="es-ES" dirty="0"/>
          </a:p>
        </p:txBody>
      </p:sp>
      <p:sp>
        <p:nvSpPr>
          <p:cNvPr id="44" name="CuadroTexto 43"/>
          <p:cNvSpPr txBox="1"/>
          <p:nvPr/>
        </p:nvSpPr>
        <p:spPr>
          <a:xfrm>
            <a:off x="5033015" y="6269371"/>
            <a:ext cx="568410" cy="369332"/>
          </a:xfrm>
          <a:prstGeom prst="rect">
            <a:avLst/>
          </a:prstGeom>
          <a:noFill/>
        </p:spPr>
        <p:txBody>
          <a:bodyPr wrap="square" rtlCol="0">
            <a:spAutoFit/>
          </a:bodyPr>
          <a:lstStyle/>
          <a:p>
            <a:pPr algn="ctr"/>
            <a:r>
              <a:rPr lang="en-US" dirty="0"/>
              <a:t>4</a:t>
            </a:r>
            <a:endParaRPr lang="es-ES" dirty="0"/>
          </a:p>
        </p:txBody>
      </p:sp>
      <p:pic>
        <p:nvPicPr>
          <p:cNvPr id="39" name="Picture 2" descr="Ventajas y desventajas de usar SQL-Server – Site Title">
            <a:extLst>
              <a:ext uri="{FF2B5EF4-FFF2-40B4-BE49-F238E27FC236}">
                <a16:creationId xmlns:a16="http://schemas.microsoft.com/office/drawing/2014/main" id="{1B47108F-CC6D-4806-840B-98B8FEC233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7033" y="905411"/>
            <a:ext cx="1065016" cy="56800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Ventajas y desventajas de usar SQL-Server – Site Title">
            <a:extLst>
              <a:ext uri="{FF2B5EF4-FFF2-40B4-BE49-F238E27FC236}">
                <a16:creationId xmlns:a16="http://schemas.microsoft.com/office/drawing/2014/main" id="{C294B263-D67C-40F6-BB95-C8CC98646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298" y="2401873"/>
            <a:ext cx="2588698" cy="138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40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B2820AA-7F48-45C1-9B65-8658CEA6E855}"/>
              </a:ext>
            </a:extLst>
          </p:cNvPr>
          <p:cNvPicPr>
            <a:picLocks noChangeAspect="1"/>
          </p:cNvPicPr>
          <p:nvPr/>
        </p:nvPicPr>
        <p:blipFill>
          <a:blip r:embed="rId2"/>
          <a:stretch>
            <a:fillRect/>
          </a:stretch>
        </p:blipFill>
        <p:spPr>
          <a:xfrm>
            <a:off x="185351" y="192429"/>
            <a:ext cx="11821297" cy="6473142"/>
          </a:xfrm>
          <a:prstGeom prst="rect">
            <a:avLst/>
          </a:prstGeom>
        </p:spPr>
      </p:pic>
    </p:spTree>
    <p:extLst>
      <p:ext uri="{BB962C8B-B14F-4D97-AF65-F5344CB8AC3E}">
        <p14:creationId xmlns:p14="http://schemas.microsoft.com/office/powerpoint/2010/main" val="114800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6256563-4807-485B-898D-D42CD88E128A}"/>
              </a:ext>
            </a:extLst>
          </p:cNvPr>
          <p:cNvPicPr>
            <a:picLocks noChangeAspect="1"/>
          </p:cNvPicPr>
          <p:nvPr/>
        </p:nvPicPr>
        <p:blipFill>
          <a:blip r:embed="rId2"/>
          <a:stretch>
            <a:fillRect/>
          </a:stretch>
        </p:blipFill>
        <p:spPr>
          <a:xfrm>
            <a:off x="281245" y="327797"/>
            <a:ext cx="11629509" cy="6202405"/>
          </a:xfrm>
          <a:prstGeom prst="rect">
            <a:avLst/>
          </a:prstGeom>
        </p:spPr>
      </p:pic>
    </p:spTree>
    <p:extLst>
      <p:ext uri="{BB962C8B-B14F-4D97-AF65-F5344CB8AC3E}">
        <p14:creationId xmlns:p14="http://schemas.microsoft.com/office/powerpoint/2010/main" val="23826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spTree>
    <p:extLst>
      <p:ext uri="{BB962C8B-B14F-4D97-AF65-F5344CB8AC3E}">
        <p14:creationId xmlns:p14="http://schemas.microsoft.com/office/powerpoint/2010/main" val="61963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6038A1F-D909-49DA-8083-469F010971E6}"/>
              </a:ext>
            </a:extLst>
          </p:cNvPr>
          <p:cNvPicPr>
            <a:picLocks noChangeAspect="1"/>
          </p:cNvPicPr>
          <p:nvPr/>
        </p:nvPicPr>
        <p:blipFill>
          <a:blip r:embed="rId2"/>
          <a:stretch>
            <a:fillRect/>
          </a:stretch>
        </p:blipFill>
        <p:spPr>
          <a:xfrm>
            <a:off x="1054443" y="374156"/>
            <a:ext cx="5289617" cy="5981336"/>
          </a:xfrm>
          <a:prstGeom prst="rect">
            <a:avLst/>
          </a:prstGeom>
        </p:spPr>
      </p:pic>
    </p:spTree>
    <p:extLst>
      <p:ext uri="{BB962C8B-B14F-4D97-AF65-F5344CB8AC3E}">
        <p14:creationId xmlns:p14="http://schemas.microsoft.com/office/powerpoint/2010/main" val="167234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E8FF58-4BC1-4EC4-A975-2447AA0ABDA6}"/>
              </a:ext>
            </a:extLst>
          </p:cNvPr>
          <p:cNvPicPr>
            <a:picLocks noChangeAspect="1"/>
          </p:cNvPicPr>
          <p:nvPr/>
        </p:nvPicPr>
        <p:blipFill>
          <a:blip r:embed="rId2"/>
          <a:stretch>
            <a:fillRect/>
          </a:stretch>
        </p:blipFill>
        <p:spPr>
          <a:xfrm>
            <a:off x="25864" y="0"/>
            <a:ext cx="12140272" cy="6858000"/>
          </a:xfrm>
          <a:prstGeom prst="rect">
            <a:avLst/>
          </a:prstGeom>
        </p:spPr>
      </p:pic>
    </p:spTree>
    <p:extLst>
      <p:ext uri="{BB962C8B-B14F-4D97-AF65-F5344CB8AC3E}">
        <p14:creationId xmlns:p14="http://schemas.microsoft.com/office/powerpoint/2010/main" val="256860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44294A-6742-413F-9F94-8F806A095E68}"/>
              </a:ext>
            </a:extLst>
          </p:cNvPr>
          <p:cNvPicPr>
            <a:picLocks noChangeAspect="1"/>
          </p:cNvPicPr>
          <p:nvPr/>
        </p:nvPicPr>
        <p:blipFill>
          <a:blip r:embed="rId2"/>
          <a:stretch>
            <a:fillRect/>
          </a:stretch>
        </p:blipFill>
        <p:spPr>
          <a:xfrm>
            <a:off x="731236" y="853904"/>
            <a:ext cx="4600575" cy="4705350"/>
          </a:xfrm>
          <a:prstGeom prst="rect">
            <a:avLst/>
          </a:prstGeom>
        </p:spPr>
      </p:pic>
      <p:pic>
        <p:nvPicPr>
          <p:cNvPr id="5" name="Imagen 4">
            <a:extLst>
              <a:ext uri="{FF2B5EF4-FFF2-40B4-BE49-F238E27FC236}">
                <a16:creationId xmlns:a16="http://schemas.microsoft.com/office/drawing/2014/main" id="{46056281-357F-4E65-B299-FA0BDD3F5709}"/>
              </a:ext>
            </a:extLst>
          </p:cNvPr>
          <p:cNvPicPr>
            <a:picLocks noChangeAspect="1"/>
          </p:cNvPicPr>
          <p:nvPr/>
        </p:nvPicPr>
        <p:blipFill>
          <a:blip r:embed="rId3"/>
          <a:stretch>
            <a:fillRect/>
          </a:stretch>
        </p:blipFill>
        <p:spPr>
          <a:xfrm>
            <a:off x="6561695" y="853904"/>
            <a:ext cx="4787986" cy="4853575"/>
          </a:xfrm>
          <a:prstGeom prst="rect">
            <a:avLst/>
          </a:prstGeom>
        </p:spPr>
      </p:pic>
    </p:spTree>
    <p:extLst>
      <p:ext uri="{BB962C8B-B14F-4D97-AF65-F5344CB8AC3E}">
        <p14:creationId xmlns:p14="http://schemas.microsoft.com/office/powerpoint/2010/main" val="1424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E738F21-01E5-60A8-52B1-5B5E40065B66}"/>
              </a:ext>
            </a:extLst>
          </p:cNvPr>
          <p:cNvSpPr txBox="1"/>
          <p:nvPr/>
        </p:nvSpPr>
        <p:spPr>
          <a:xfrm>
            <a:off x="234089" y="80724"/>
            <a:ext cx="11643586" cy="6678751"/>
          </a:xfrm>
          <a:prstGeom prst="rect">
            <a:avLst/>
          </a:prstGeom>
          <a:noFill/>
        </p:spPr>
        <p:txBody>
          <a:bodyPr wrap="square">
            <a:spAutoFit/>
          </a:bodyPr>
          <a:lstStyle/>
          <a:p>
            <a:pPr algn="ctr"/>
            <a:r>
              <a:rPr lang="es-ES" sz="2800" b="1" i="0" dirty="0">
                <a:effectLst/>
                <a:latin typeface="Times New Roman" panose="02020603050405020304" pitchFamily="18" charset="0"/>
                <a:cs typeface="Times New Roman" panose="02020603050405020304" pitchFamily="18" charset="0"/>
              </a:rPr>
              <a:t>Introducción:</a:t>
            </a:r>
          </a:p>
          <a:p>
            <a:pPr algn="just"/>
            <a:r>
              <a:rPr lang="es-ES" sz="2000" b="0" i="0" dirty="0">
                <a:effectLst/>
                <a:latin typeface="Times New Roman" panose="02020603050405020304" pitchFamily="18" charset="0"/>
                <a:cs typeface="Times New Roman" panose="02020603050405020304" pitchFamily="18" charset="0"/>
              </a:rPr>
              <a:t>Introducción al desarrollado con Xamarin, C# y SQL Server. En este proyecto, exploraremos cómo construir una aplicación móvil funcional que permitirá a los usuarios registrar  usuarios, roles de usuarios, articulos, y ventas,  generar tickets, todo ello a través de una interfaz de usuario intuitiva y amigable.</a:t>
            </a:r>
          </a:p>
          <a:p>
            <a:pPr algn="just"/>
            <a:endParaRPr lang="es-ES" sz="2000" b="0" i="0" dirty="0">
              <a:effectLst/>
              <a:latin typeface="Times New Roman" panose="02020603050405020304" pitchFamily="18" charset="0"/>
              <a:cs typeface="Times New Roman" panose="02020603050405020304" pitchFamily="18" charset="0"/>
            </a:endParaRPr>
          </a:p>
          <a:p>
            <a:pPr algn="just"/>
            <a:r>
              <a:rPr lang="es-ES" sz="2000" b="1" i="0" dirty="0">
                <a:effectLst/>
                <a:latin typeface="Times New Roman" panose="02020603050405020304" pitchFamily="18" charset="0"/>
                <a:cs typeface="Times New Roman" panose="02020603050405020304" pitchFamily="18" charset="0"/>
              </a:rPr>
              <a:t>Objetivos Clave:</a:t>
            </a:r>
          </a:p>
          <a:p>
            <a:pPr algn="just"/>
            <a:endParaRPr lang="es-ES" sz="2000" b="0" i="0" dirty="0">
              <a:effectLst/>
              <a:latin typeface="Times New Roman" panose="02020603050405020304" pitchFamily="18" charset="0"/>
              <a:cs typeface="Times New Roman" panose="02020603050405020304" pitchFamily="18" charset="0"/>
            </a:endParaRP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Crear una interfaz de usuario atractiva y fácil de usar que permita a los usuarios navegar y realizar acciones de manera intuitiva.</a:t>
            </a: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Implementar la lógica de negocio para registrar ventas y calcular montos totales automáticamente.</a:t>
            </a: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Conectar la aplicación a una base de datos SQL Server para almacenar información sobre artículos y ventas.</a:t>
            </a: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Desarrollar la funcionalidad de listar ventas y mostrar detalles relevantes.</a:t>
            </a: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Generar tickets de venta con información detallada y presentarla al usuario.</a:t>
            </a:r>
          </a:p>
          <a:p>
            <a:pPr marL="457200" indent="-457200" algn="just">
              <a:buFont typeface="+mj-lt"/>
              <a:buAutoNum type="alphaLcParenR"/>
            </a:pPr>
            <a:r>
              <a:rPr lang="es-ES" sz="2000" b="0" i="0" dirty="0">
                <a:effectLst/>
                <a:latin typeface="Times New Roman" panose="02020603050405020304" pitchFamily="18" charset="0"/>
                <a:cs typeface="Times New Roman" panose="02020603050405020304" pitchFamily="18" charset="0"/>
              </a:rPr>
              <a:t>Proporcionar una experiencia de aprendizaje práctica en programación orientada a objetos, desarrollo móvil y manejo de bases de datos.</a:t>
            </a:r>
          </a:p>
          <a:p>
            <a:pPr algn="just"/>
            <a:endParaRPr lang="es-ES" sz="2000" b="0" i="0" dirty="0">
              <a:effectLst/>
              <a:latin typeface="Times New Roman" panose="02020603050405020304" pitchFamily="18" charset="0"/>
              <a:cs typeface="Times New Roman" panose="02020603050405020304" pitchFamily="18" charset="0"/>
            </a:endParaRPr>
          </a:p>
          <a:p>
            <a:pPr algn="just"/>
            <a:r>
              <a:rPr lang="es-ES" sz="2000" b="0" i="0" dirty="0">
                <a:effectLst/>
                <a:latin typeface="Times New Roman" panose="02020603050405020304" pitchFamily="18" charset="0"/>
                <a:cs typeface="Times New Roman" panose="02020603050405020304" pitchFamily="18" charset="0"/>
              </a:rPr>
              <a:t>A medida que avancemos en este emocionante proyecto, exploraremos cómo los conceptos de programación orientada a objetos y el uso de herramientas como Xamarin y SQL Server se combinan para crear una aplicación móvil efectiva y funcional. Prepárate para sumergirte en la programación móvil y desarrollar tus habilidades en un entorno práctico y divertido. ¡Vamos a comenzar a construir nuestra aplicación de ventas y a aprender juntos en este emocionante viaje de desarrollo!</a:t>
            </a:r>
          </a:p>
        </p:txBody>
      </p:sp>
    </p:spTree>
    <p:extLst>
      <p:ext uri="{BB962C8B-B14F-4D97-AF65-F5344CB8AC3E}">
        <p14:creationId xmlns:p14="http://schemas.microsoft.com/office/powerpoint/2010/main" val="299560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AC9778-3321-474C-BC4E-35F16E05C31F}"/>
              </a:ext>
            </a:extLst>
          </p:cNvPr>
          <p:cNvPicPr>
            <a:picLocks noChangeAspect="1"/>
          </p:cNvPicPr>
          <p:nvPr/>
        </p:nvPicPr>
        <p:blipFill>
          <a:blip r:embed="rId2"/>
          <a:stretch>
            <a:fillRect/>
          </a:stretch>
        </p:blipFill>
        <p:spPr>
          <a:xfrm>
            <a:off x="0" y="117815"/>
            <a:ext cx="12192000" cy="6622370"/>
          </a:xfrm>
          <a:prstGeom prst="rect">
            <a:avLst/>
          </a:prstGeom>
        </p:spPr>
      </p:pic>
    </p:spTree>
    <p:extLst>
      <p:ext uri="{BB962C8B-B14F-4D97-AF65-F5344CB8AC3E}">
        <p14:creationId xmlns:p14="http://schemas.microsoft.com/office/powerpoint/2010/main" val="182711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64AE842-10C1-B548-C348-974ABAF4F2BE}"/>
              </a:ext>
            </a:extLst>
          </p:cNvPr>
          <p:cNvSpPr txBox="1"/>
          <p:nvPr/>
        </p:nvSpPr>
        <p:spPr>
          <a:xfrm>
            <a:off x="1035803" y="1301857"/>
            <a:ext cx="10120393" cy="3539430"/>
          </a:xfrm>
          <a:prstGeom prst="rect">
            <a:avLst/>
          </a:prstGeom>
          <a:noFill/>
        </p:spPr>
        <p:txBody>
          <a:bodyPr wrap="square" rtlCol="0">
            <a:spAutoFit/>
          </a:bodyPr>
          <a:lstStyle/>
          <a:p>
            <a:pPr algn="ctr"/>
            <a:r>
              <a:rPr lang="es-DO" sz="3200" dirty="0"/>
              <a:t>En la clase del </a:t>
            </a:r>
            <a:r>
              <a:rPr lang="es-DO" sz="3200" dirty="0">
                <a:highlight>
                  <a:srgbClr val="FFFF00"/>
                </a:highlight>
              </a:rPr>
              <a:t>LOGIN</a:t>
            </a:r>
            <a:r>
              <a:rPr lang="es-DO" sz="3200" dirty="0"/>
              <a:t>, usando los roles de la base de datos según el usuario, que está disponible en </a:t>
            </a:r>
            <a:r>
              <a:rPr lang="es-DO" sz="3200" b="1" dirty="0"/>
              <a:t>You</a:t>
            </a:r>
            <a:r>
              <a:rPr lang="es-DO" sz="3200" b="1" dirty="0">
                <a:solidFill>
                  <a:srgbClr val="FF0000"/>
                </a:solidFill>
              </a:rPr>
              <a:t>Tube</a:t>
            </a:r>
            <a:r>
              <a:rPr lang="es-DO" sz="3200" dirty="0"/>
              <a:t>, vamos a hacer algunas modificaciones ahora ese proyecto con los siguientes datos, tambien en el archivo y manual que les compartí les dejé el </a:t>
            </a:r>
            <a:r>
              <a:rPr lang="es-DO" sz="3200" b="1" dirty="0">
                <a:highlight>
                  <a:srgbClr val="FFFF00"/>
                </a:highlight>
              </a:rPr>
              <a:t>script</a:t>
            </a:r>
            <a:r>
              <a:rPr lang="es-DO" sz="3200" dirty="0"/>
              <a:t> de la base de datos en este de sql server, con todas las tablas, de ellas no utilizamos la de Articulos ni de ventas, ahora vamos a hacer ese proyecto. </a:t>
            </a:r>
          </a:p>
        </p:txBody>
      </p:sp>
    </p:spTree>
    <p:extLst>
      <p:ext uri="{BB962C8B-B14F-4D97-AF65-F5344CB8AC3E}">
        <p14:creationId xmlns:p14="http://schemas.microsoft.com/office/powerpoint/2010/main" val="779839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DDEEADD-6E83-CF27-8BEF-03BFBB8C00DA}"/>
              </a:ext>
            </a:extLst>
          </p:cNvPr>
          <p:cNvSpPr txBox="1"/>
          <p:nvPr/>
        </p:nvSpPr>
        <p:spPr>
          <a:xfrm>
            <a:off x="972520" y="1886662"/>
            <a:ext cx="9504334" cy="4247317"/>
          </a:xfrm>
          <a:prstGeom prst="rect">
            <a:avLst/>
          </a:prstGeom>
          <a:noFill/>
        </p:spPr>
        <p:txBody>
          <a:bodyPr wrap="square">
            <a:spAutoFit/>
          </a:bodyPr>
          <a:lstStyle/>
          <a:p>
            <a:r>
              <a:rPr lang="es-ES" sz="1800" dirty="0">
                <a:solidFill>
                  <a:srgbClr val="008000"/>
                </a:solidFill>
                <a:latin typeface="Consolas" panose="020B0609020204030204" pitchFamily="49" charset="0"/>
              </a:rPr>
              <a:t>--crear una base de datos SECCION-PDM:</a:t>
            </a:r>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database</a:t>
            </a:r>
            <a:r>
              <a:rPr lang="es-DO" sz="1800" dirty="0">
                <a:solidFill>
                  <a:srgbClr val="000000"/>
                </a:solidFill>
                <a:latin typeface="Consolas" panose="020B0609020204030204" pitchFamily="49" charset="0"/>
              </a:rPr>
              <a:t> LOGIN_PDM</a:t>
            </a:r>
          </a:p>
          <a:p>
            <a:r>
              <a:rPr lang="es-DO" sz="1800" dirty="0">
                <a:solidFill>
                  <a:srgbClr val="0000FF"/>
                </a:solidFill>
                <a:latin typeface="Consolas" panose="020B0609020204030204" pitchFamily="49" charset="0"/>
              </a:rPr>
              <a:t>GO</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--USAR ESA BASE DE DATOS:</a:t>
            </a:r>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USE</a:t>
            </a:r>
            <a:r>
              <a:rPr lang="es-DO" sz="1800" dirty="0">
                <a:solidFill>
                  <a:srgbClr val="000000"/>
                </a:solidFill>
                <a:latin typeface="Consolas" panose="020B0609020204030204" pitchFamily="49" charset="0"/>
              </a:rPr>
              <a:t> LOGIN_PDM</a:t>
            </a:r>
          </a:p>
          <a:p>
            <a:r>
              <a:rPr lang="es-DO" sz="1800" dirty="0">
                <a:solidFill>
                  <a:srgbClr val="0000FF"/>
                </a:solidFill>
                <a:latin typeface="Consolas" panose="020B0609020204030204" pitchFamily="49" charset="0"/>
              </a:rPr>
              <a:t>GO</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Creación de tabla de roles</a:t>
            </a:r>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TABLE</a:t>
            </a:r>
            <a:r>
              <a:rPr lang="es-DO" sz="1800" dirty="0">
                <a:solidFill>
                  <a:srgbClr val="000000"/>
                </a:solidFill>
                <a:latin typeface="Consolas" panose="020B0609020204030204" pitchFamily="49" charset="0"/>
              </a:rPr>
              <a:t> roles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id_rol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    nombre_rol </a:t>
            </a:r>
            <a:r>
              <a:rPr lang="fr-FR" sz="1800" dirty="0">
                <a:solidFill>
                  <a:srgbClr val="0000FF"/>
                </a:solidFill>
                <a:latin typeface="Consolas" panose="020B0609020204030204" pitchFamily="49" charset="0"/>
              </a:rPr>
              <a:t>VARCHAR</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50</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NOT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NULL</a:t>
            </a:r>
            <a:endParaRPr lang="fr-FR"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roles</a:t>
            </a:r>
            <a:endParaRPr lang="es-DO" dirty="0"/>
          </a:p>
        </p:txBody>
      </p:sp>
      <p:sp>
        <p:nvSpPr>
          <p:cNvPr id="2" name="CuadroTexto 1">
            <a:extLst>
              <a:ext uri="{FF2B5EF4-FFF2-40B4-BE49-F238E27FC236}">
                <a16:creationId xmlns:a16="http://schemas.microsoft.com/office/drawing/2014/main" id="{19A495EE-8F24-DADE-DFC5-C8CEA67E4854}"/>
              </a:ext>
            </a:extLst>
          </p:cNvPr>
          <p:cNvSpPr txBox="1"/>
          <p:nvPr/>
        </p:nvSpPr>
        <p:spPr>
          <a:xfrm>
            <a:off x="522514" y="342900"/>
            <a:ext cx="10972800" cy="1200329"/>
          </a:xfrm>
          <a:prstGeom prst="rect">
            <a:avLst/>
          </a:prstGeom>
          <a:noFill/>
        </p:spPr>
        <p:txBody>
          <a:bodyPr wrap="square" rtlCol="0">
            <a:spAutoFit/>
          </a:bodyPr>
          <a:lstStyle/>
          <a:p>
            <a:pPr algn="just"/>
            <a:r>
              <a:rPr lang="es-DO" sz="2400" b="1" dirty="0"/>
              <a:t>Una vez has instalado tu programa de SQL Server, ahora abres una nueva consulta, en la cual vas a copiar y pegar este codigo, el cual es la base de datos, la tabla, la inserción de datos, y algunas consultas que te ayudaran a ver esos registros.</a:t>
            </a:r>
          </a:p>
        </p:txBody>
      </p:sp>
    </p:spTree>
    <p:extLst>
      <p:ext uri="{BB962C8B-B14F-4D97-AF65-F5344CB8AC3E}">
        <p14:creationId xmlns:p14="http://schemas.microsoft.com/office/powerpoint/2010/main" val="257812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8DAF9B-A145-BDF7-A892-58486631A402}"/>
              </a:ext>
            </a:extLst>
          </p:cNvPr>
          <p:cNvSpPr txBox="1"/>
          <p:nvPr/>
        </p:nvSpPr>
        <p:spPr>
          <a:xfrm>
            <a:off x="320944" y="679964"/>
            <a:ext cx="11550111" cy="5047536"/>
          </a:xfrm>
          <a:prstGeom prst="rect">
            <a:avLst/>
          </a:prstGeom>
          <a:noFill/>
        </p:spPr>
        <p:txBody>
          <a:bodyPr wrap="square">
            <a:spAutoFit/>
          </a:bodyPr>
          <a:lstStyle/>
          <a:p>
            <a:endParaRPr lang="es-DO"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Creación de tabla de usuarios</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CREATE</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TABLE</a:t>
            </a:r>
            <a:r>
              <a:rPr lang="es-DO" sz="1400" dirty="0">
                <a:solidFill>
                  <a:srgbClr val="000000"/>
                </a:solidFill>
                <a:latin typeface="Consolas" panose="020B0609020204030204" pitchFamily="49" charset="0"/>
              </a:rPr>
              <a:t> usuarios</a:t>
            </a:r>
            <a:r>
              <a:rPr lang="es-DO" sz="1400" dirty="0">
                <a:solidFill>
                  <a:srgbClr val="0000FF"/>
                </a:solidFill>
                <a:latin typeface="Consolas" panose="020B0609020204030204" pitchFamily="49" charset="0"/>
              </a:rPr>
              <a:t> </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id_usuario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PRIMARY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KEY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nombre_usuario </a:t>
            </a:r>
            <a:r>
              <a:rPr lang="es-DO" sz="1400" dirty="0">
                <a:solidFill>
                  <a:srgbClr val="0000FF"/>
                </a:solidFill>
                <a:latin typeface="Consolas" panose="020B0609020204030204" pitchFamily="49" charset="0"/>
              </a:rPr>
              <a:t>VARCHAR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50</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NOT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NULL,</a:t>
            </a:r>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password</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VARCHAR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50</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NOT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NULL,</a:t>
            </a:r>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id_rol </a:t>
            </a:r>
            <a:r>
              <a:rPr lang="es-DO" sz="1400" dirty="0">
                <a:solidFill>
                  <a:srgbClr val="0000FF"/>
                </a:solidFill>
                <a:latin typeface="Consolas" panose="020B0609020204030204" pitchFamily="49" charset="0"/>
              </a:rPr>
              <a:t>INT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NOT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NULL,</a:t>
            </a:r>
            <a:endParaRPr lang="es-DO"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FOREIGN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KEY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id_rol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REFERENCES</a:t>
            </a:r>
            <a:r>
              <a:rPr lang="en-US" sz="1400" dirty="0">
                <a:solidFill>
                  <a:srgbClr val="000000"/>
                </a:solidFill>
                <a:latin typeface="Consolas" panose="020B0609020204030204" pitchFamily="49" charset="0"/>
              </a:rPr>
              <a:t> roles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id_rol</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select</a:t>
            </a:r>
            <a:r>
              <a:rPr lang="es-DO" sz="1400" dirty="0">
                <a:solidFill>
                  <a:srgbClr val="000000"/>
                </a:solidFill>
                <a:latin typeface="Consolas" panose="020B0609020204030204" pitchFamily="49" charset="0"/>
              </a:rPr>
              <a:t>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from</a:t>
            </a:r>
            <a:r>
              <a:rPr lang="es-DO" sz="1400" dirty="0">
                <a:solidFill>
                  <a:srgbClr val="000000"/>
                </a:solidFill>
                <a:latin typeface="Consolas" panose="020B0609020204030204" pitchFamily="49" charset="0"/>
              </a:rPr>
              <a:t> usuarios</a:t>
            </a:r>
          </a:p>
          <a:p>
            <a:endParaRPr lang="es-DO"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Insertando registros en tabla de roles</a:t>
            </a:r>
            <a:endParaRPr lang="es-E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roles</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id_rol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nombre_rol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'administrador'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roles</a:t>
            </a:r>
            <a:r>
              <a:rPr lang="en-US" sz="1400" dirty="0">
                <a:solidFill>
                  <a:srgbClr val="0000FF"/>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id_rol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nombre_rol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'supervisor'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INSERT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INTO</a:t>
            </a:r>
            <a:r>
              <a:rPr lang="es-DO" sz="1400" dirty="0">
                <a:solidFill>
                  <a:srgbClr val="000000"/>
                </a:solidFill>
                <a:latin typeface="Consolas" panose="020B0609020204030204" pitchFamily="49" charset="0"/>
              </a:rPr>
              <a:t> roles</a:t>
            </a:r>
            <a:r>
              <a:rPr lang="es-DO" sz="1400" dirty="0">
                <a:solidFill>
                  <a:srgbClr val="0000FF"/>
                </a:solidFill>
                <a:latin typeface="Consolas" panose="020B0609020204030204" pitchFamily="49" charset="0"/>
              </a:rPr>
              <a:t>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id_rol</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nombre_rol</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VALUES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3</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'vendedor'</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Insertando registros en tabla de usuarios</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INSERT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INTO</a:t>
            </a:r>
            <a:r>
              <a:rPr lang="es-DO" sz="1400" dirty="0">
                <a:solidFill>
                  <a:srgbClr val="000000"/>
                </a:solidFill>
                <a:latin typeface="Consolas" panose="020B0609020204030204" pitchFamily="49" charset="0"/>
              </a:rPr>
              <a:t> usuarios</a:t>
            </a:r>
            <a:r>
              <a:rPr lang="es-DO" sz="1400" dirty="0">
                <a:solidFill>
                  <a:srgbClr val="0000FF"/>
                </a:solidFill>
                <a:latin typeface="Consolas" panose="020B0609020204030204" pitchFamily="49" charset="0"/>
              </a:rPr>
              <a:t>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nombre_usuario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password</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id_rol</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VALUES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1</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'JUANCITO'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'ADMIN@123'</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1</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usuarios</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id_usuario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nombre_usuario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password</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id_rol</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2</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'DARIEL'</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'DARIEL@123'</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2</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INSERT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INTO</a:t>
            </a:r>
            <a:r>
              <a:rPr lang="es-DO" sz="1400" dirty="0">
                <a:solidFill>
                  <a:srgbClr val="000000"/>
                </a:solidFill>
                <a:latin typeface="Consolas" panose="020B0609020204030204" pitchFamily="49" charset="0"/>
              </a:rPr>
              <a:t> usuarios</a:t>
            </a:r>
            <a:r>
              <a:rPr lang="es-DO" sz="1400" dirty="0">
                <a:solidFill>
                  <a:srgbClr val="0000FF"/>
                </a:solidFill>
                <a:latin typeface="Consolas" panose="020B0609020204030204" pitchFamily="49" charset="0"/>
              </a:rPr>
              <a:t>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nombre_usuario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password</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id_rol</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VALUES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3</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'DANIELA'</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'DANIELA@123'</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3</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usuarios</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id_usuario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nombre_usuario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password</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id_rol</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4</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'MARIA'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'MARIA@123'</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1</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INSERT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INTO</a:t>
            </a:r>
            <a:r>
              <a:rPr lang="es-DO" sz="1400" dirty="0">
                <a:solidFill>
                  <a:srgbClr val="000000"/>
                </a:solidFill>
                <a:latin typeface="Consolas" panose="020B0609020204030204" pitchFamily="49" charset="0"/>
              </a:rPr>
              <a:t> usuarios</a:t>
            </a:r>
            <a:r>
              <a:rPr lang="es-DO" sz="1400" dirty="0">
                <a:solidFill>
                  <a:srgbClr val="0000FF"/>
                </a:solidFill>
                <a:latin typeface="Consolas" panose="020B0609020204030204" pitchFamily="49" charset="0"/>
              </a:rPr>
              <a:t>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nombre_usuario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password</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id_rol</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VALUES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5</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'YENNEFER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'YENNEFER@123'</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2</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8382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C3E9374-04DC-C82A-66D9-7008DED15DFE}"/>
              </a:ext>
            </a:extLst>
          </p:cNvPr>
          <p:cNvSpPr txBox="1"/>
          <p:nvPr/>
        </p:nvSpPr>
        <p:spPr>
          <a:xfrm>
            <a:off x="592165" y="536666"/>
            <a:ext cx="11007670" cy="6001643"/>
          </a:xfrm>
          <a:prstGeom prst="rect">
            <a:avLst/>
          </a:prstGeom>
          <a:noFill/>
        </p:spPr>
        <p:txBody>
          <a:bodyPr wrap="square">
            <a:spAutoFit/>
          </a:bodyPr>
          <a:lstStyle/>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 Consultas básicas</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todos los registros de la tabla de roles</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roles</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todos los registros de la tabla de usuarios</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usuarios</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un registro específico de la tabla de roles</a:t>
            </a:r>
            <a:endParaRPr lang="es-E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roles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id_rol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2</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un registro específico de la tabla de usuarios</a:t>
            </a:r>
            <a:endParaRPr lang="es-E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usuarios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id_usuario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4</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 Consultas avanzadas</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todos los usuarios y sus roles</a:t>
            </a:r>
            <a:endParaRPr lang="es-ES"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usuarios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roles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nombre_rol</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usuarios</a:t>
            </a:r>
          </a:p>
          <a:p>
            <a:r>
              <a:rPr lang="es-DO" sz="1600" dirty="0">
                <a:solidFill>
                  <a:srgbClr val="808080"/>
                </a:solidFill>
                <a:latin typeface="Consolas" panose="020B0609020204030204" pitchFamily="49" charset="0"/>
              </a:rPr>
              <a:t>INNER</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roles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usuarios</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id_rol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roles</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id_rol</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Seleccionar los usuarios que tengan un rol específico</a:t>
            </a:r>
            <a:endParaRPr lang="es-E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usuarios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id_rol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3</a:t>
            </a:r>
            <a:r>
              <a:rPr lang="en-US" sz="1600" dirty="0">
                <a:solidFill>
                  <a:srgbClr val="808080"/>
                </a:solidFill>
                <a:latin typeface="Consolas" panose="020B0609020204030204" pitchFamily="49" charset="0"/>
              </a:rPr>
              <a:t>;</a:t>
            </a:r>
            <a:endParaRPr lang="es-DO" sz="1600" dirty="0"/>
          </a:p>
        </p:txBody>
      </p:sp>
    </p:spTree>
    <p:extLst>
      <p:ext uri="{BB962C8B-B14F-4D97-AF65-F5344CB8AC3E}">
        <p14:creationId xmlns:p14="http://schemas.microsoft.com/office/powerpoint/2010/main" val="216673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F56A547-06DD-CE45-A952-054AB1DB89CD}"/>
              </a:ext>
            </a:extLst>
          </p:cNvPr>
          <p:cNvSpPr txBox="1"/>
          <p:nvPr/>
        </p:nvSpPr>
        <p:spPr>
          <a:xfrm>
            <a:off x="585061" y="1028343"/>
            <a:ext cx="11054166" cy="3970318"/>
          </a:xfrm>
          <a:prstGeom prst="rect">
            <a:avLst/>
          </a:prstGeom>
          <a:noFill/>
        </p:spPr>
        <p:txBody>
          <a:bodyPr wrap="square">
            <a:spAutoFit/>
          </a:bodyPr>
          <a:lstStyle/>
          <a:p>
            <a:r>
              <a:rPr lang="es-ES" sz="1800" dirty="0">
                <a:solidFill>
                  <a:srgbClr val="008000"/>
                </a:solidFill>
                <a:latin typeface="Consolas" panose="020B0609020204030204" pitchFamily="49" charset="0"/>
              </a:rPr>
              <a:t>-- Contar la cantidad de usuarios por cada rol</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roles</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nombre_rol</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FF"/>
                </a:solidFill>
                <a:latin typeface="Consolas" panose="020B0609020204030204" pitchFamily="49" charset="0"/>
              </a:rPr>
              <a:t>COUNT</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usuarios</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id_usuario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cantidad_usuarios</a:t>
            </a: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usuarios</a:t>
            </a:r>
          </a:p>
          <a:p>
            <a:r>
              <a:rPr lang="es-DO" sz="1800" dirty="0">
                <a:solidFill>
                  <a:srgbClr val="808080"/>
                </a:solidFill>
                <a:latin typeface="Consolas" panose="020B0609020204030204" pitchFamily="49" charset="0"/>
              </a:rPr>
              <a:t>INNER</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roles </a:t>
            </a:r>
            <a:r>
              <a:rPr lang="es-DO" sz="1800" dirty="0">
                <a:solidFill>
                  <a:srgbClr val="0000FF"/>
                </a:solidFill>
                <a:latin typeface="Consolas" panose="020B0609020204030204" pitchFamily="49" charset="0"/>
              </a:rPr>
              <a:t>ON</a:t>
            </a:r>
            <a:r>
              <a:rPr lang="es-DO" sz="1800" dirty="0">
                <a:solidFill>
                  <a:srgbClr val="000000"/>
                </a:solidFill>
                <a:latin typeface="Consolas" panose="020B0609020204030204" pitchFamily="49" charset="0"/>
              </a:rPr>
              <a:t> usuarios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id_rol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roles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id_rol</a:t>
            </a:r>
          </a:p>
          <a:p>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roles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nombre_rol</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Actualizar un registro en la tabla de roles</a:t>
            </a:r>
            <a:endParaRPr lang="es-ES" sz="1800" dirty="0">
              <a:solidFill>
                <a:srgbClr val="000000"/>
              </a:solidFill>
              <a:latin typeface="Consolas" panose="020B0609020204030204" pitchFamily="49" charset="0"/>
            </a:endParaRPr>
          </a:p>
          <a:p>
            <a:r>
              <a:rPr lang="en-US" sz="1800" dirty="0">
                <a:solidFill>
                  <a:srgbClr val="FF00FF"/>
                </a:solidFill>
                <a:latin typeface="Consolas" panose="020B0609020204030204" pitchFamily="49" charset="0"/>
              </a:rPr>
              <a:t>UPDATE</a:t>
            </a:r>
            <a:r>
              <a:rPr lang="en-US" sz="1800" dirty="0">
                <a:solidFill>
                  <a:srgbClr val="000000"/>
                </a:solidFill>
                <a:latin typeface="Consolas" panose="020B0609020204030204" pitchFamily="49" charset="0"/>
              </a:rPr>
              <a:t> roles </a:t>
            </a:r>
            <a:r>
              <a:rPr lang="en-US" sz="1800" dirty="0">
                <a:solidFill>
                  <a:srgbClr val="0000FF"/>
                </a:solidFill>
                <a:latin typeface="Consolas" panose="020B0609020204030204" pitchFamily="49" charset="0"/>
              </a:rPr>
              <a:t>SET</a:t>
            </a:r>
            <a:r>
              <a:rPr lang="en-US" sz="1800" dirty="0">
                <a:solidFill>
                  <a:srgbClr val="000000"/>
                </a:solidFill>
                <a:latin typeface="Consolas" panose="020B0609020204030204" pitchFamily="49" charset="0"/>
              </a:rPr>
              <a:t> nombre_rol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'administrador principal'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id_rol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Eliminar un registro en la tabla de usuarios</a:t>
            </a:r>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DELETE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usuarios </a:t>
            </a:r>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id_usuario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8</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usuarios</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roles</a:t>
            </a:r>
            <a:r>
              <a:rPr lang="es-DO" sz="1800" dirty="0">
                <a:solidFill>
                  <a:srgbClr val="808080"/>
                </a:solidFill>
                <a:latin typeface="Consolas" panose="020B0609020204030204" pitchFamily="49" charset="0"/>
              </a:rPr>
              <a:t>;</a:t>
            </a:r>
            <a:endParaRPr lang="es-DO" dirty="0"/>
          </a:p>
        </p:txBody>
      </p:sp>
    </p:spTree>
    <p:extLst>
      <p:ext uri="{BB962C8B-B14F-4D97-AF65-F5344CB8AC3E}">
        <p14:creationId xmlns:p14="http://schemas.microsoft.com/office/powerpoint/2010/main" val="1875870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B15537F-0857-6924-5BAB-6E566F9C10A3}"/>
              </a:ext>
            </a:extLst>
          </p:cNvPr>
          <p:cNvSpPr txBox="1"/>
          <p:nvPr/>
        </p:nvSpPr>
        <p:spPr>
          <a:xfrm>
            <a:off x="472220" y="351234"/>
            <a:ext cx="11247559" cy="6155531"/>
          </a:xfrm>
          <a:prstGeom prst="rect">
            <a:avLst/>
          </a:prstGeom>
          <a:noFill/>
        </p:spPr>
        <p:txBody>
          <a:bodyPr wrap="square">
            <a:spAutoFit/>
          </a:bodyPr>
          <a:lstStyle/>
          <a:p>
            <a:r>
              <a:rPr lang="es-ES" dirty="0">
                <a:solidFill>
                  <a:srgbClr val="008000"/>
                </a:solidFill>
                <a:latin typeface="Consolas" panose="020B0609020204030204" pitchFamily="49" charset="0"/>
              </a:rPr>
              <a:t>-- Creación de la tabla usuario</a:t>
            </a:r>
            <a:endParaRPr lang="es-ES"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CREATE</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TABLE</a:t>
            </a:r>
            <a:r>
              <a:rPr lang="es-DO" dirty="0">
                <a:solidFill>
                  <a:srgbClr val="000000"/>
                </a:solidFill>
                <a:latin typeface="Consolas" panose="020B0609020204030204" pitchFamily="49" charset="0"/>
              </a:rPr>
              <a:t> usuario</a:t>
            </a:r>
            <a:r>
              <a:rPr lang="es-DO" dirty="0">
                <a:solidFill>
                  <a:srgbClr val="0000FF"/>
                </a:solidFill>
                <a:latin typeface="Consolas" panose="020B0609020204030204" pitchFamily="49" charset="0"/>
              </a:rPr>
              <a:t> </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id_usuario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s-DO" dirty="0">
                <a:solidFill>
                  <a:srgbClr val="000000"/>
                </a:solidFill>
                <a:latin typeface="Consolas" panose="020B0609020204030204" pitchFamily="49" charset="0"/>
              </a:rPr>
              <a:t>    nombre_user </a:t>
            </a:r>
            <a:r>
              <a:rPr lang="es-DO" dirty="0">
                <a:solidFill>
                  <a:srgbClr val="0000FF"/>
                </a:solidFill>
                <a:latin typeface="Consolas" panose="020B0609020204030204" pitchFamily="49" charset="0"/>
              </a:rPr>
              <a:t>VARCHAR</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20</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808080"/>
                </a:solidFill>
                <a:latin typeface="Consolas" panose="020B0609020204030204" pitchFamily="49" charset="0"/>
              </a:rPr>
              <a:t>NOT</a:t>
            </a:r>
            <a:r>
              <a:rPr lang="es-DO" dirty="0">
                <a:solidFill>
                  <a:srgbClr val="000000"/>
                </a:solidFill>
                <a:latin typeface="Consolas" panose="020B0609020204030204" pitchFamily="49" charset="0"/>
              </a:rPr>
              <a:t> </a:t>
            </a:r>
            <a:r>
              <a:rPr lang="es-DO" dirty="0">
                <a:solidFill>
                  <a:srgbClr val="808080"/>
                </a:solidFill>
                <a:latin typeface="Consolas" panose="020B0609020204030204" pitchFamily="49" charset="0"/>
              </a:rPr>
              <a:t>NULL,</a:t>
            </a:r>
            <a:endParaRPr lang="es-DO" dirty="0">
              <a:solidFill>
                <a:srgbClr val="000000"/>
              </a:solidFill>
              <a:latin typeface="Consolas" panose="020B0609020204030204" pitchFamily="49" charset="0"/>
            </a:endParaRPr>
          </a:p>
          <a:p>
            <a:r>
              <a:rPr lang="es-DO" dirty="0">
                <a:solidFill>
                  <a:srgbClr val="000000"/>
                </a:solidFill>
                <a:latin typeface="Consolas" panose="020B0609020204030204" pitchFamily="49" charset="0"/>
              </a:rPr>
              <a:t>    telefono </a:t>
            </a:r>
            <a:r>
              <a:rPr lang="es-DO" dirty="0">
                <a:solidFill>
                  <a:srgbClr val="0000FF"/>
                </a:solidFill>
                <a:latin typeface="Consolas" panose="020B0609020204030204" pitchFamily="49" charset="0"/>
              </a:rPr>
              <a:t>VARCHAR</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30</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808080"/>
                </a:solidFill>
                <a:latin typeface="Consolas" panose="020B0609020204030204" pitchFamily="49" charset="0"/>
              </a:rPr>
              <a:t>NOT</a:t>
            </a:r>
            <a:r>
              <a:rPr lang="es-DO" dirty="0">
                <a:solidFill>
                  <a:srgbClr val="000000"/>
                </a:solidFill>
                <a:latin typeface="Consolas" panose="020B0609020204030204" pitchFamily="49" charset="0"/>
              </a:rPr>
              <a:t> </a:t>
            </a:r>
            <a:r>
              <a:rPr lang="es-DO" dirty="0">
                <a:solidFill>
                  <a:srgbClr val="808080"/>
                </a:solidFill>
                <a:latin typeface="Consolas" panose="020B0609020204030204" pitchFamily="49" charset="0"/>
              </a:rPr>
              <a:t>NULL,</a:t>
            </a:r>
            <a:endParaRPr lang="es-DO"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email </a:t>
            </a:r>
            <a:r>
              <a:rPr lang="en-US" dirty="0">
                <a:solidFill>
                  <a:srgbClr val="0000FF"/>
                </a:solidFill>
                <a:latin typeface="Consolas" panose="020B0609020204030204" pitchFamily="49" charset="0"/>
              </a:rPr>
              <a:t>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30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SELECT</a:t>
            </a:r>
            <a:r>
              <a:rPr lang="es-DO" dirty="0">
                <a:solidFill>
                  <a:srgbClr val="000000"/>
                </a:solidFill>
                <a:latin typeface="Consolas" panose="020B0609020204030204" pitchFamily="49" charset="0"/>
              </a:rPr>
              <a:t> </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FROM</a:t>
            </a:r>
            <a:r>
              <a:rPr lang="es-DO" dirty="0">
                <a:solidFill>
                  <a:srgbClr val="000000"/>
                </a:solidFill>
                <a:latin typeface="Consolas" panose="020B0609020204030204" pitchFamily="49" charset="0"/>
              </a:rPr>
              <a:t> usuario</a:t>
            </a:r>
          </a:p>
          <a:p>
            <a:r>
              <a:rPr lang="es-ES" dirty="0">
                <a:solidFill>
                  <a:srgbClr val="008000"/>
                </a:solidFill>
                <a:latin typeface="Consolas" panose="020B0609020204030204" pitchFamily="49" charset="0"/>
              </a:rPr>
              <a:t>-- Insertar datos en la tabla usuario</a:t>
            </a:r>
            <a:endParaRPr lang="es-ES"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INSERT</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INTO</a:t>
            </a:r>
            <a:r>
              <a:rPr lang="es-DO" dirty="0">
                <a:solidFill>
                  <a:srgbClr val="000000"/>
                </a:solidFill>
                <a:latin typeface="Consolas" panose="020B0609020204030204" pitchFamily="49" charset="0"/>
              </a:rPr>
              <a:t> usuario </a:t>
            </a:r>
            <a:r>
              <a:rPr lang="es-DO" dirty="0">
                <a:solidFill>
                  <a:srgbClr val="0000FF"/>
                </a:solidFill>
                <a:latin typeface="Consolas" panose="020B0609020204030204" pitchFamily="49" charset="0"/>
              </a:rPr>
              <a:t>VALUES </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1</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'JUANCITO'</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'809-555-8789'</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'JUANCITO@GMAIL.COM'</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ES" dirty="0">
                <a:solidFill>
                  <a:srgbClr val="008000"/>
                </a:solidFill>
                <a:latin typeface="Consolas" panose="020B0609020204030204" pitchFamily="49" charset="0"/>
              </a:rPr>
              <a:t>-- Creación de la tabla Articulos</a:t>
            </a:r>
            <a:endParaRPr lang="es-ES"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CREATE</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TABLE</a:t>
            </a:r>
            <a:r>
              <a:rPr lang="es-DO" dirty="0">
                <a:solidFill>
                  <a:srgbClr val="000000"/>
                </a:solidFill>
                <a:latin typeface="Consolas" panose="020B0609020204030204" pitchFamily="49" charset="0"/>
              </a:rPr>
              <a:t> Articulos</a:t>
            </a:r>
            <a:r>
              <a:rPr lang="es-DO" dirty="0">
                <a:solidFill>
                  <a:srgbClr val="0000FF"/>
                </a:solidFill>
                <a:latin typeface="Consolas" panose="020B0609020204030204" pitchFamily="49" charset="0"/>
              </a:rPr>
              <a:t> </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DO" dirty="0">
                <a:solidFill>
                  <a:srgbClr val="000000"/>
                </a:solidFill>
                <a:latin typeface="Consolas" panose="020B0609020204030204" pitchFamily="49" charset="0"/>
              </a:rPr>
              <a:t>    IDArticulo </a:t>
            </a:r>
            <a:r>
              <a:rPr lang="es-DO" dirty="0">
                <a:solidFill>
                  <a:srgbClr val="0000FF"/>
                </a:solidFill>
                <a:latin typeface="Consolas" panose="020B0609020204030204" pitchFamily="49" charset="0"/>
              </a:rPr>
              <a:t>INT</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PRIMARY</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KEY</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DO" dirty="0">
                <a:solidFill>
                  <a:srgbClr val="000000"/>
                </a:solidFill>
                <a:latin typeface="Consolas" panose="020B0609020204030204" pitchFamily="49" charset="0"/>
              </a:rPr>
              <a:t>    Nombre </a:t>
            </a:r>
            <a:r>
              <a:rPr lang="es-DO" dirty="0">
                <a:solidFill>
                  <a:srgbClr val="0000FF"/>
                </a:solidFill>
                <a:latin typeface="Consolas" panose="020B0609020204030204" pitchFamily="49" charset="0"/>
              </a:rPr>
              <a:t>NVARCHAR</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100</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DO" dirty="0">
                <a:solidFill>
                  <a:srgbClr val="000000"/>
                </a:solidFill>
                <a:latin typeface="Consolas" panose="020B0609020204030204" pitchFamily="49" charset="0"/>
              </a:rPr>
              <a:t>    Precio </a:t>
            </a:r>
            <a:r>
              <a:rPr lang="es-DO" dirty="0">
                <a:solidFill>
                  <a:srgbClr val="0000FF"/>
                </a:solidFill>
                <a:latin typeface="Consolas" panose="020B0609020204030204" pitchFamily="49" charset="0"/>
              </a:rPr>
              <a:t>DECIMAL</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10</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2</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95136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3B4E593-137B-340A-87AE-9705389E2F2C}"/>
              </a:ext>
            </a:extLst>
          </p:cNvPr>
          <p:cNvSpPr txBox="1"/>
          <p:nvPr/>
        </p:nvSpPr>
        <p:spPr>
          <a:xfrm>
            <a:off x="554236" y="247800"/>
            <a:ext cx="11083527" cy="6370975"/>
          </a:xfrm>
          <a:prstGeom prst="rect">
            <a:avLst/>
          </a:prstGeom>
          <a:noFill/>
        </p:spPr>
        <p:txBody>
          <a:bodyPr wrap="square">
            <a:spAutoFit/>
          </a:bodyPr>
          <a:lstStyle/>
          <a:p>
            <a:r>
              <a:rPr lang="es-ES" sz="1700" dirty="0">
                <a:solidFill>
                  <a:srgbClr val="008000"/>
                </a:solidFill>
                <a:latin typeface="Consolas" panose="020B0609020204030204" pitchFamily="49" charset="0"/>
              </a:rPr>
              <a:t>-- Insertar datos en la tabla Articulos</a:t>
            </a:r>
            <a:endParaRPr lang="es-ES"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INSERT</a:t>
            </a:r>
            <a:r>
              <a:rPr lang="es-DO" sz="1700" dirty="0">
                <a:solidFill>
                  <a:srgbClr val="000000"/>
                </a:solidFill>
                <a:latin typeface="Consolas" panose="020B0609020204030204" pitchFamily="49" charset="0"/>
              </a:rPr>
              <a:t> </a:t>
            </a:r>
            <a:r>
              <a:rPr lang="es-DO" sz="1700" dirty="0">
                <a:solidFill>
                  <a:srgbClr val="0000FF"/>
                </a:solidFill>
                <a:latin typeface="Consolas" panose="020B0609020204030204" pitchFamily="49" charset="0"/>
              </a:rPr>
              <a:t>INTO</a:t>
            </a:r>
            <a:r>
              <a:rPr lang="es-DO" sz="1700" dirty="0">
                <a:solidFill>
                  <a:srgbClr val="000000"/>
                </a:solidFill>
                <a:latin typeface="Consolas" panose="020B0609020204030204" pitchFamily="49" charset="0"/>
              </a:rPr>
              <a:t> Articulos</a:t>
            </a:r>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IDArticulo</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Nombre</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Precio</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VALUES</a:t>
            </a:r>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1</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a:t>
            </a:r>
            <a:r>
              <a:rPr lang="es-DO" sz="1700" dirty="0">
                <a:solidFill>
                  <a:srgbClr val="FF0000"/>
                </a:solidFill>
                <a:latin typeface="Consolas" panose="020B0609020204030204" pitchFamily="49" charset="0"/>
              </a:rPr>
              <a:t>'Laptop Legion'</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850.50</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2</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a:t>
            </a:r>
            <a:r>
              <a:rPr lang="es-DO" sz="1700" dirty="0">
                <a:solidFill>
                  <a:srgbClr val="FF0000"/>
                </a:solidFill>
                <a:latin typeface="Consolas" panose="020B0609020204030204" pitchFamily="49" charset="0"/>
              </a:rPr>
              <a:t>'Mouse Gamer'</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30.25</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it-IT" sz="1700" dirty="0">
                <a:solidFill>
                  <a:srgbClr val="0000FF"/>
                </a:solidFill>
                <a:latin typeface="Consolas" panose="020B0609020204030204" pitchFamily="49" charset="0"/>
              </a:rPr>
              <a:t>    </a:t>
            </a:r>
            <a:r>
              <a:rPr lang="it-IT" sz="1700" dirty="0">
                <a:solidFill>
                  <a:srgbClr val="808080"/>
                </a:solidFill>
                <a:latin typeface="Consolas" panose="020B0609020204030204" pitchFamily="49" charset="0"/>
              </a:rPr>
              <a:t>(</a:t>
            </a:r>
            <a:r>
              <a:rPr lang="it-IT" sz="1700" dirty="0">
                <a:solidFill>
                  <a:srgbClr val="000000"/>
                </a:solidFill>
                <a:latin typeface="Consolas" panose="020B0609020204030204" pitchFamily="49" charset="0"/>
              </a:rPr>
              <a:t>3</a:t>
            </a:r>
            <a:r>
              <a:rPr lang="it-IT" sz="1700" dirty="0">
                <a:solidFill>
                  <a:srgbClr val="808080"/>
                </a:solidFill>
                <a:latin typeface="Consolas" panose="020B0609020204030204" pitchFamily="49" charset="0"/>
              </a:rPr>
              <a:t>,</a:t>
            </a:r>
            <a:r>
              <a:rPr lang="it-IT" sz="1700" dirty="0">
                <a:solidFill>
                  <a:srgbClr val="000000"/>
                </a:solidFill>
                <a:latin typeface="Consolas" panose="020B0609020204030204" pitchFamily="49" charset="0"/>
              </a:rPr>
              <a:t> </a:t>
            </a:r>
            <a:r>
              <a:rPr lang="it-IT" sz="1700" dirty="0">
                <a:solidFill>
                  <a:srgbClr val="FF0000"/>
                </a:solidFill>
                <a:latin typeface="Consolas" panose="020B0609020204030204" pitchFamily="49" charset="0"/>
              </a:rPr>
              <a:t>'Monitor Gamer 32'</a:t>
            </a:r>
            <a:r>
              <a:rPr lang="it-IT" sz="1700" dirty="0">
                <a:solidFill>
                  <a:srgbClr val="808080"/>
                </a:solidFill>
                <a:latin typeface="Consolas" panose="020B0609020204030204" pitchFamily="49" charset="0"/>
              </a:rPr>
              <a:t>,</a:t>
            </a:r>
            <a:r>
              <a:rPr lang="it-IT" sz="1700" dirty="0">
                <a:solidFill>
                  <a:srgbClr val="000000"/>
                </a:solidFill>
                <a:latin typeface="Consolas" panose="020B0609020204030204" pitchFamily="49" charset="0"/>
              </a:rPr>
              <a:t> 250.75</a:t>
            </a:r>
            <a:r>
              <a:rPr lang="it-IT" sz="1700" dirty="0">
                <a:solidFill>
                  <a:srgbClr val="808080"/>
                </a:solidFill>
                <a:latin typeface="Consolas" panose="020B0609020204030204" pitchFamily="49" charset="0"/>
              </a:rPr>
              <a:t>),</a:t>
            </a:r>
            <a:endParaRPr lang="it-IT"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4</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a:t>
            </a:r>
            <a:r>
              <a:rPr lang="es-DO" sz="1700" dirty="0">
                <a:solidFill>
                  <a:srgbClr val="FF0000"/>
                </a:solidFill>
                <a:latin typeface="Consolas" panose="020B0609020204030204" pitchFamily="49" charset="0"/>
              </a:rPr>
              <a:t>'Bocinas'</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12.90</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5</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a:t>
            </a:r>
            <a:r>
              <a:rPr lang="es-DO" sz="1700" dirty="0">
                <a:solidFill>
                  <a:srgbClr val="FF0000"/>
                </a:solidFill>
                <a:latin typeface="Consolas" panose="020B0609020204030204" pitchFamily="49" charset="0"/>
              </a:rPr>
              <a:t>'UPS de 1200 kw'</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120.00</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r>
              <a:rPr lang="es-ES" sz="1700" dirty="0">
                <a:solidFill>
                  <a:srgbClr val="008000"/>
                </a:solidFill>
                <a:latin typeface="Consolas" panose="020B0609020204030204" pitchFamily="49" charset="0"/>
              </a:rPr>
              <a:t>-- Creación de la tabla Ventas</a:t>
            </a:r>
            <a:endParaRPr lang="es-ES"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CREATE</a:t>
            </a:r>
            <a:r>
              <a:rPr lang="es-DO" sz="1700" dirty="0">
                <a:solidFill>
                  <a:srgbClr val="000000"/>
                </a:solidFill>
                <a:latin typeface="Consolas" panose="020B0609020204030204" pitchFamily="49" charset="0"/>
              </a:rPr>
              <a:t> </a:t>
            </a:r>
            <a:r>
              <a:rPr lang="es-DO" sz="1700" dirty="0">
                <a:solidFill>
                  <a:srgbClr val="0000FF"/>
                </a:solidFill>
                <a:latin typeface="Consolas" panose="020B0609020204030204" pitchFamily="49" charset="0"/>
              </a:rPr>
              <a:t>TABLE</a:t>
            </a:r>
            <a:r>
              <a:rPr lang="es-DO" sz="1700" dirty="0">
                <a:solidFill>
                  <a:srgbClr val="000000"/>
                </a:solidFill>
                <a:latin typeface="Consolas" panose="020B0609020204030204" pitchFamily="49" charset="0"/>
              </a:rPr>
              <a:t> Ventas</a:t>
            </a:r>
            <a:r>
              <a:rPr lang="es-DO" sz="1700" dirty="0">
                <a:solidFill>
                  <a:srgbClr val="0000FF"/>
                </a:solidFill>
                <a:latin typeface="Consolas" panose="020B0609020204030204" pitchFamily="49" charset="0"/>
              </a:rPr>
              <a:t> </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n-US" sz="1700" dirty="0">
                <a:solidFill>
                  <a:srgbClr val="000000"/>
                </a:solidFill>
                <a:latin typeface="Consolas" panose="020B0609020204030204" pitchFamily="49" charset="0"/>
              </a:rPr>
              <a:t>    IDVenta </a:t>
            </a:r>
            <a:r>
              <a:rPr lang="en-US" sz="1700" dirty="0">
                <a:solidFill>
                  <a:srgbClr val="0000FF"/>
                </a:solidFill>
                <a:latin typeface="Consolas" panose="020B0609020204030204" pitchFamily="49" charset="0"/>
              </a:rPr>
              <a:t>INT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IDENTITY</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1</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1</a:t>
            </a:r>
            <a:r>
              <a:rPr lang="en-US" sz="1700" dirty="0">
                <a:solidFill>
                  <a:srgbClr val="808080"/>
                </a:solidFill>
                <a:latin typeface="Consolas" panose="020B0609020204030204" pitchFamily="49" charset="0"/>
              </a:rPr>
              <a:t>)</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PRIMARY</a:t>
            </a:r>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KEY</a:t>
            </a:r>
            <a:r>
              <a:rPr lang="en-US" sz="1700" dirty="0">
                <a:solidFill>
                  <a:srgbClr val="808080"/>
                </a:solidFill>
                <a:latin typeface="Consolas" panose="020B0609020204030204" pitchFamily="49" charset="0"/>
              </a:rPr>
              <a:t>,</a:t>
            </a:r>
            <a:endParaRPr lang="en-US" sz="1700" dirty="0">
              <a:solidFill>
                <a:srgbClr val="000000"/>
              </a:solidFill>
              <a:latin typeface="Consolas" panose="020B0609020204030204" pitchFamily="49" charset="0"/>
            </a:endParaRPr>
          </a:p>
          <a:p>
            <a:r>
              <a:rPr lang="es-DO" sz="1700" dirty="0">
                <a:solidFill>
                  <a:srgbClr val="000000"/>
                </a:solidFill>
                <a:latin typeface="Consolas" panose="020B0609020204030204" pitchFamily="49" charset="0"/>
              </a:rPr>
              <a:t>    IDArticulo </a:t>
            </a:r>
            <a:r>
              <a:rPr lang="es-DO" sz="1700" dirty="0">
                <a:solidFill>
                  <a:srgbClr val="0000FF"/>
                </a:solidFill>
                <a:latin typeface="Consolas" panose="020B0609020204030204" pitchFamily="49" charset="0"/>
              </a:rPr>
              <a:t>INT</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000000"/>
                </a:solidFill>
                <a:latin typeface="Consolas" panose="020B0609020204030204" pitchFamily="49" charset="0"/>
              </a:rPr>
              <a:t>    Cantidad </a:t>
            </a:r>
            <a:r>
              <a:rPr lang="es-DO" sz="1700" dirty="0">
                <a:solidFill>
                  <a:srgbClr val="0000FF"/>
                </a:solidFill>
                <a:latin typeface="Consolas" panose="020B0609020204030204" pitchFamily="49" charset="0"/>
              </a:rPr>
              <a:t>INT</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000000"/>
                </a:solidFill>
                <a:latin typeface="Consolas" panose="020B0609020204030204" pitchFamily="49" charset="0"/>
              </a:rPr>
              <a:t>    Precio </a:t>
            </a:r>
            <a:r>
              <a:rPr lang="es-DO" sz="1700" dirty="0">
                <a:solidFill>
                  <a:srgbClr val="0000FF"/>
                </a:solidFill>
                <a:latin typeface="Consolas" panose="020B0609020204030204" pitchFamily="49" charset="0"/>
              </a:rPr>
              <a:t>DECIMAL</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18</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2</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r>
              <a:rPr lang="es-ES" sz="1700" dirty="0">
                <a:solidFill>
                  <a:srgbClr val="008000"/>
                </a:solidFill>
                <a:latin typeface="Consolas" panose="020B0609020204030204" pitchFamily="49" charset="0"/>
              </a:rPr>
              <a:t>-- Consulta de la tabla Ventas</a:t>
            </a:r>
            <a:endParaRPr lang="es-ES"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a:p>
            <a:r>
              <a:rPr lang="es-DO" sz="1700" dirty="0">
                <a:solidFill>
                  <a:srgbClr val="0000FF"/>
                </a:solidFill>
                <a:latin typeface="Consolas" panose="020B0609020204030204" pitchFamily="49" charset="0"/>
              </a:rPr>
              <a:t>SELECT</a:t>
            </a:r>
            <a:r>
              <a:rPr lang="es-DO" sz="1700" dirty="0">
                <a:solidFill>
                  <a:srgbClr val="000000"/>
                </a:solidFill>
                <a:latin typeface="Consolas" panose="020B0609020204030204" pitchFamily="49" charset="0"/>
              </a:rPr>
              <a:t> </a:t>
            </a:r>
            <a:r>
              <a:rPr lang="es-DO" sz="1700" dirty="0">
                <a:solidFill>
                  <a:srgbClr val="808080"/>
                </a:solidFill>
                <a:latin typeface="Consolas" panose="020B0609020204030204" pitchFamily="49" charset="0"/>
              </a:rPr>
              <a:t>*</a:t>
            </a:r>
            <a:r>
              <a:rPr lang="es-DO" sz="1700" dirty="0">
                <a:solidFill>
                  <a:srgbClr val="000000"/>
                </a:solidFill>
                <a:latin typeface="Consolas" panose="020B0609020204030204" pitchFamily="49" charset="0"/>
              </a:rPr>
              <a:t> </a:t>
            </a:r>
            <a:r>
              <a:rPr lang="es-DO" sz="1700" dirty="0">
                <a:solidFill>
                  <a:srgbClr val="0000FF"/>
                </a:solidFill>
                <a:latin typeface="Consolas" panose="020B0609020204030204" pitchFamily="49" charset="0"/>
              </a:rPr>
              <a:t>FROM</a:t>
            </a:r>
            <a:r>
              <a:rPr lang="es-DO" sz="1700" dirty="0">
                <a:solidFill>
                  <a:srgbClr val="000000"/>
                </a:solidFill>
                <a:latin typeface="Consolas" panose="020B0609020204030204" pitchFamily="49" charset="0"/>
              </a:rPr>
              <a:t> Ventas</a:t>
            </a:r>
            <a:r>
              <a:rPr lang="es-DO" sz="1700" dirty="0">
                <a:solidFill>
                  <a:srgbClr val="808080"/>
                </a:solidFill>
                <a:latin typeface="Consolas" panose="020B0609020204030204" pitchFamily="49" charset="0"/>
              </a:rPr>
              <a:t>;</a:t>
            </a:r>
            <a:endParaRPr lang="es-DO" sz="1700" dirty="0">
              <a:solidFill>
                <a:srgbClr val="000000"/>
              </a:solidFill>
              <a:latin typeface="Consolas" panose="020B0609020204030204" pitchFamily="49" charset="0"/>
            </a:endParaRPr>
          </a:p>
          <a:p>
            <a:endParaRPr lang="es-DO" sz="17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02010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467E5BF-98DE-B9F5-B62F-35158067301A}"/>
              </a:ext>
            </a:extLst>
          </p:cNvPr>
          <p:cNvSpPr txBox="1"/>
          <p:nvPr/>
        </p:nvSpPr>
        <p:spPr>
          <a:xfrm>
            <a:off x="632222" y="612844"/>
            <a:ext cx="10569178" cy="5078313"/>
          </a:xfrm>
          <a:prstGeom prst="rect">
            <a:avLst/>
          </a:prstGeom>
          <a:noFill/>
        </p:spPr>
        <p:txBody>
          <a:bodyPr wrap="square">
            <a:spAutoFit/>
          </a:bodyPr>
          <a:lstStyle/>
          <a:p>
            <a:r>
              <a:rPr lang="es-ES" sz="1800" dirty="0">
                <a:solidFill>
                  <a:srgbClr val="008000"/>
                </a:solidFill>
                <a:latin typeface="Consolas" panose="020B0609020204030204" pitchFamily="49" charset="0"/>
              </a:rPr>
              <a:t>-- Insertar 10 artículos tecnológicos en la tabla Articulos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Articulos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IDArticulo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Nombre</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Precio</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VALUES</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6</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'Smartphone'</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500.00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7</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'Laptop Legion'</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1000.00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8</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'Tablet'</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300.00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9</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'Smartwatch'</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150.00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10</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'Gafas de Realidad Virtual'</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200.00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11</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'Auriculares Inalámbricos'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100.00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12</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'Altavoz Inteligente'</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80.00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13</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'Cámara de Acción'</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250.00</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14</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'Monitor Curvo'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300.00</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15</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'Consola de Videojuegos'</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400.00</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Consulta de la tabla Articulos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Articulos</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033665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D2DFBA-1325-4066-9DAF-A05C3522F99F}"/>
              </a:ext>
            </a:extLst>
          </p:cNvPr>
          <p:cNvPicPr>
            <a:picLocks noChangeAspect="1"/>
          </p:cNvPicPr>
          <p:nvPr/>
        </p:nvPicPr>
        <p:blipFill>
          <a:blip r:embed="rId2"/>
          <a:stretch>
            <a:fillRect/>
          </a:stretch>
        </p:blipFill>
        <p:spPr>
          <a:xfrm>
            <a:off x="294762" y="1181358"/>
            <a:ext cx="6610350" cy="4857750"/>
          </a:xfrm>
          <a:prstGeom prst="rect">
            <a:avLst/>
          </a:prstGeom>
        </p:spPr>
      </p:pic>
      <p:pic>
        <p:nvPicPr>
          <p:cNvPr id="5" name="Imagen 4">
            <a:extLst>
              <a:ext uri="{FF2B5EF4-FFF2-40B4-BE49-F238E27FC236}">
                <a16:creationId xmlns:a16="http://schemas.microsoft.com/office/drawing/2014/main" id="{67B671EA-B780-4910-BAB8-F13ED9E3F43A}"/>
              </a:ext>
            </a:extLst>
          </p:cNvPr>
          <p:cNvPicPr>
            <a:picLocks noChangeAspect="1"/>
          </p:cNvPicPr>
          <p:nvPr/>
        </p:nvPicPr>
        <p:blipFill>
          <a:blip r:embed="rId3"/>
          <a:stretch>
            <a:fillRect/>
          </a:stretch>
        </p:blipFill>
        <p:spPr>
          <a:xfrm>
            <a:off x="7662604" y="2614870"/>
            <a:ext cx="3819525" cy="1990725"/>
          </a:xfrm>
          <a:prstGeom prst="rect">
            <a:avLst/>
          </a:prstGeom>
        </p:spPr>
      </p:pic>
      <p:sp>
        <p:nvSpPr>
          <p:cNvPr id="6" name="CuadroTexto 5">
            <a:extLst>
              <a:ext uri="{FF2B5EF4-FFF2-40B4-BE49-F238E27FC236}">
                <a16:creationId xmlns:a16="http://schemas.microsoft.com/office/drawing/2014/main" id="{AE19333B-014A-4AAC-B29A-20AAB080E514}"/>
              </a:ext>
            </a:extLst>
          </p:cNvPr>
          <p:cNvSpPr txBox="1"/>
          <p:nvPr/>
        </p:nvSpPr>
        <p:spPr>
          <a:xfrm>
            <a:off x="7944028" y="1827869"/>
            <a:ext cx="2122918" cy="369332"/>
          </a:xfrm>
          <a:prstGeom prst="rect">
            <a:avLst/>
          </a:prstGeom>
          <a:noFill/>
        </p:spPr>
        <p:txBody>
          <a:bodyPr wrap="square">
            <a:spAutoFit/>
          </a:bodyPr>
          <a:lstStyle/>
          <a:p>
            <a:r>
              <a:rPr lang="es-ES" dirty="0"/>
              <a:t>compmgmt.msc</a:t>
            </a:r>
          </a:p>
        </p:txBody>
      </p:sp>
      <p:sp>
        <p:nvSpPr>
          <p:cNvPr id="2" name="CuadroTexto 1">
            <a:extLst>
              <a:ext uri="{FF2B5EF4-FFF2-40B4-BE49-F238E27FC236}">
                <a16:creationId xmlns:a16="http://schemas.microsoft.com/office/drawing/2014/main" id="{AB1336BB-7B6E-49E7-A8C7-80CC004B50FA}"/>
              </a:ext>
            </a:extLst>
          </p:cNvPr>
          <p:cNvSpPr txBox="1"/>
          <p:nvPr/>
        </p:nvSpPr>
        <p:spPr>
          <a:xfrm>
            <a:off x="564022" y="179462"/>
            <a:ext cx="10289137" cy="369332"/>
          </a:xfrm>
          <a:prstGeom prst="rect">
            <a:avLst/>
          </a:prstGeom>
          <a:noFill/>
        </p:spPr>
        <p:txBody>
          <a:bodyPr wrap="square" rtlCol="0">
            <a:spAutoFit/>
          </a:bodyPr>
          <a:lstStyle/>
          <a:p>
            <a:r>
              <a:rPr lang="en-US" dirty="0"/>
              <a:t>Ubicamos nuestra IP de nuestro que servira como un Servidor para nuestra base de datos.</a:t>
            </a:r>
            <a:endParaRPr lang="es-ES" dirty="0"/>
          </a:p>
        </p:txBody>
      </p:sp>
    </p:spTree>
    <p:extLst>
      <p:ext uri="{BB962C8B-B14F-4D97-AF65-F5344CB8AC3E}">
        <p14:creationId xmlns:p14="http://schemas.microsoft.com/office/powerpoint/2010/main" val="242617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6E68-157C-3D17-DDD5-6E10ED2D1CFD}"/>
              </a:ext>
            </a:extLst>
          </p:cNvPr>
          <p:cNvPicPr>
            <a:picLocks noChangeAspect="1"/>
          </p:cNvPicPr>
          <p:nvPr/>
        </p:nvPicPr>
        <p:blipFill>
          <a:blip r:embed="rId2"/>
          <a:stretch>
            <a:fillRect/>
          </a:stretch>
        </p:blipFill>
        <p:spPr>
          <a:xfrm>
            <a:off x="4314917" y="1371600"/>
            <a:ext cx="1780463" cy="4374355"/>
          </a:xfrm>
          <a:prstGeom prst="rect">
            <a:avLst/>
          </a:prstGeom>
        </p:spPr>
      </p:pic>
      <p:pic>
        <p:nvPicPr>
          <p:cNvPr id="3" name="Imagen 2">
            <a:extLst>
              <a:ext uri="{FF2B5EF4-FFF2-40B4-BE49-F238E27FC236}">
                <a16:creationId xmlns:a16="http://schemas.microsoft.com/office/drawing/2014/main" id="{8A1E5E2F-2DB9-2439-4D6F-7E7ED1876AA2}"/>
              </a:ext>
            </a:extLst>
          </p:cNvPr>
          <p:cNvPicPr>
            <a:picLocks noChangeAspect="1"/>
          </p:cNvPicPr>
          <p:nvPr/>
        </p:nvPicPr>
        <p:blipFill>
          <a:blip r:embed="rId3"/>
          <a:stretch>
            <a:fillRect/>
          </a:stretch>
        </p:blipFill>
        <p:spPr>
          <a:xfrm>
            <a:off x="122320" y="1371600"/>
            <a:ext cx="1903180" cy="4374355"/>
          </a:xfrm>
          <a:prstGeom prst="rect">
            <a:avLst/>
          </a:prstGeom>
        </p:spPr>
      </p:pic>
      <p:pic>
        <p:nvPicPr>
          <p:cNvPr id="4" name="Imagen 3">
            <a:extLst>
              <a:ext uri="{FF2B5EF4-FFF2-40B4-BE49-F238E27FC236}">
                <a16:creationId xmlns:a16="http://schemas.microsoft.com/office/drawing/2014/main" id="{427365F1-2489-F078-53C7-1CCAED903B80}"/>
              </a:ext>
            </a:extLst>
          </p:cNvPr>
          <p:cNvPicPr>
            <a:picLocks noChangeAspect="1"/>
          </p:cNvPicPr>
          <p:nvPr/>
        </p:nvPicPr>
        <p:blipFill>
          <a:blip r:embed="rId4"/>
          <a:stretch>
            <a:fillRect/>
          </a:stretch>
        </p:blipFill>
        <p:spPr>
          <a:xfrm>
            <a:off x="6259966" y="1371600"/>
            <a:ext cx="1846125" cy="4374355"/>
          </a:xfrm>
          <a:prstGeom prst="rect">
            <a:avLst/>
          </a:prstGeom>
        </p:spPr>
      </p:pic>
      <p:pic>
        <p:nvPicPr>
          <p:cNvPr id="5" name="Imagen 4">
            <a:extLst>
              <a:ext uri="{FF2B5EF4-FFF2-40B4-BE49-F238E27FC236}">
                <a16:creationId xmlns:a16="http://schemas.microsoft.com/office/drawing/2014/main" id="{D9F13927-C3B7-102E-91FC-DD9F0FFFB2EB}"/>
              </a:ext>
            </a:extLst>
          </p:cNvPr>
          <p:cNvPicPr>
            <a:picLocks noChangeAspect="1"/>
          </p:cNvPicPr>
          <p:nvPr/>
        </p:nvPicPr>
        <p:blipFill>
          <a:blip r:embed="rId5"/>
          <a:stretch>
            <a:fillRect/>
          </a:stretch>
        </p:blipFill>
        <p:spPr>
          <a:xfrm>
            <a:off x="8176514" y="1371600"/>
            <a:ext cx="1755141" cy="4374355"/>
          </a:xfrm>
          <a:prstGeom prst="rect">
            <a:avLst/>
          </a:prstGeom>
        </p:spPr>
      </p:pic>
      <p:pic>
        <p:nvPicPr>
          <p:cNvPr id="6" name="Imagen 5">
            <a:extLst>
              <a:ext uri="{FF2B5EF4-FFF2-40B4-BE49-F238E27FC236}">
                <a16:creationId xmlns:a16="http://schemas.microsoft.com/office/drawing/2014/main" id="{2D8270A9-F5EC-1E9F-4DC2-3DE2C0371687}"/>
              </a:ext>
            </a:extLst>
          </p:cNvPr>
          <p:cNvPicPr>
            <a:picLocks noChangeAspect="1"/>
          </p:cNvPicPr>
          <p:nvPr/>
        </p:nvPicPr>
        <p:blipFill>
          <a:blip r:embed="rId6"/>
          <a:stretch>
            <a:fillRect/>
          </a:stretch>
        </p:blipFill>
        <p:spPr>
          <a:xfrm>
            <a:off x="2190086" y="1371600"/>
            <a:ext cx="1960245" cy="4374355"/>
          </a:xfrm>
          <a:prstGeom prst="rect">
            <a:avLst/>
          </a:prstGeom>
        </p:spPr>
      </p:pic>
      <p:pic>
        <p:nvPicPr>
          <p:cNvPr id="8" name="Imagen 7">
            <a:extLst>
              <a:ext uri="{FF2B5EF4-FFF2-40B4-BE49-F238E27FC236}">
                <a16:creationId xmlns:a16="http://schemas.microsoft.com/office/drawing/2014/main" id="{58F35EFC-B2F4-78D3-269B-6D3250C95932}"/>
              </a:ext>
            </a:extLst>
          </p:cNvPr>
          <p:cNvPicPr>
            <a:picLocks noChangeAspect="1"/>
          </p:cNvPicPr>
          <p:nvPr/>
        </p:nvPicPr>
        <p:blipFill>
          <a:blip r:embed="rId7"/>
          <a:stretch>
            <a:fillRect/>
          </a:stretch>
        </p:blipFill>
        <p:spPr>
          <a:xfrm>
            <a:off x="10216109" y="1357464"/>
            <a:ext cx="1755141" cy="4402626"/>
          </a:xfrm>
          <a:prstGeom prst="rect">
            <a:avLst/>
          </a:prstGeom>
        </p:spPr>
      </p:pic>
      <p:sp>
        <p:nvSpPr>
          <p:cNvPr id="9" name="CuadroTexto 8">
            <a:extLst>
              <a:ext uri="{FF2B5EF4-FFF2-40B4-BE49-F238E27FC236}">
                <a16:creationId xmlns:a16="http://schemas.microsoft.com/office/drawing/2014/main" id="{77F2E8FA-6E95-D8E8-F2EF-47621CFF7601}"/>
              </a:ext>
            </a:extLst>
          </p:cNvPr>
          <p:cNvSpPr txBox="1"/>
          <p:nvPr/>
        </p:nvSpPr>
        <p:spPr>
          <a:xfrm>
            <a:off x="685800" y="314325"/>
            <a:ext cx="10877550" cy="646331"/>
          </a:xfrm>
          <a:prstGeom prst="rect">
            <a:avLst/>
          </a:prstGeom>
          <a:noFill/>
        </p:spPr>
        <p:txBody>
          <a:bodyPr wrap="square" rtlCol="0">
            <a:spAutoFit/>
          </a:bodyPr>
          <a:lstStyle/>
          <a:p>
            <a:pPr algn="ctr"/>
            <a:r>
              <a:rPr lang="es-DO" sz="3600" b="1" dirty="0"/>
              <a:t>LA APLICACIÓN CONSISTIRA EN ESTO.</a:t>
            </a:r>
          </a:p>
        </p:txBody>
      </p:sp>
    </p:spTree>
    <p:extLst>
      <p:ext uri="{BB962C8B-B14F-4D97-AF65-F5344CB8AC3E}">
        <p14:creationId xmlns:p14="http://schemas.microsoft.com/office/powerpoint/2010/main" val="1771539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FE780A-DEC8-495E-8A9D-220BCE724DFC}"/>
              </a:ext>
            </a:extLst>
          </p:cNvPr>
          <p:cNvPicPr>
            <a:picLocks noChangeAspect="1"/>
          </p:cNvPicPr>
          <p:nvPr/>
        </p:nvPicPr>
        <p:blipFill>
          <a:blip r:embed="rId2"/>
          <a:stretch>
            <a:fillRect/>
          </a:stretch>
        </p:blipFill>
        <p:spPr>
          <a:xfrm>
            <a:off x="1464815" y="1555396"/>
            <a:ext cx="9674281" cy="5219020"/>
          </a:xfrm>
          <a:prstGeom prst="rect">
            <a:avLst/>
          </a:prstGeom>
        </p:spPr>
      </p:pic>
      <p:sp>
        <p:nvSpPr>
          <p:cNvPr id="4" name="CuadroTexto 3">
            <a:extLst>
              <a:ext uri="{FF2B5EF4-FFF2-40B4-BE49-F238E27FC236}">
                <a16:creationId xmlns:a16="http://schemas.microsoft.com/office/drawing/2014/main" id="{9FB8C908-A661-4B63-AA5C-EC86C949216D}"/>
              </a:ext>
            </a:extLst>
          </p:cNvPr>
          <p:cNvSpPr txBox="1"/>
          <p:nvPr/>
        </p:nvSpPr>
        <p:spPr>
          <a:xfrm>
            <a:off x="249608" y="213645"/>
            <a:ext cx="11692783" cy="923330"/>
          </a:xfrm>
          <a:prstGeom prst="rect">
            <a:avLst/>
          </a:prstGeom>
          <a:noFill/>
        </p:spPr>
        <p:txBody>
          <a:bodyPr wrap="square">
            <a:spAutoFit/>
          </a:bodyPr>
          <a:lstStyle/>
          <a:p>
            <a:pPr algn="just"/>
            <a:r>
              <a:rPr lang="es-ES" b="1" i="0" dirty="0">
                <a:solidFill>
                  <a:srgbClr val="000000"/>
                </a:solidFill>
                <a:effectLst/>
                <a:latin typeface="IBM Plex Sans" panose="020B0604020202020204" pitchFamily="34" charset="0"/>
              </a:rPr>
              <a:t>Habilitar el protocolo TCP/IP sobre la dirección IP del server</a:t>
            </a:r>
          </a:p>
          <a:p>
            <a:pPr algn="just"/>
            <a:r>
              <a:rPr lang="es-ES" b="0" i="0" dirty="0">
                <a:solidFill>
                  <a:srgbClr val="2C2C2C"/>
                </a:solidFill>
                <a:effectLst/>
                <a:latin typeface="IBM Plex Serif" panose="020B0604020202020204" pitchFamily="18" charset="0"/>
              </a:rPr>
              <a:t>Abrir en el servidor el programa </a:t>
            </a:r>
            <a:r>
              <a:rPr lang="es-ES" b="1" i="0" dirty="0">
                <a:solidFill>
                  <a:srgbClr val="2C2C2C"/>
                </a:solidFill>
                <a:effectLst/>
                <a:latin typeface="IBM Plex Serif" panose="020B0604020202020204" pitchFamily="18" charset="0"/>
              </a:rPr>
              <a:t>Administrador de configuración de SQL Server</a:t>
            </a:r>
            <a:r>
              <a:rPr lang="es-ES" b="0" i="0" dirty="0">
                <a:solidFill>
                  <a:srgbClr val="2C2C2C"/>
                </a:solidFill>
                <a:effectLst/>
                <a:latin typeface="IBM Plex Serif" panose="020B0604020202020204" pitchFamily="18" charset="0"/>
              </a:rPr>
              <a:t> (Sql Server Configuration Manager), desde el menú de aplicaciones de SQL Server, o buscando el programa en el buscador del server.</a:t>
            </a:r>
          </a:p>
        </p:txBody>
      </p:sp>
    </p:spTree>
    <p:extLst>
      <p:ext uri="{BB962C8B-B14F-4D97-AF65-F5344CB8AC3E}">
        <p14:creationId xmlns:p14="http://schemas.microsoft.com/office/powerpoint/2010/main" val="3785909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52292EA-DF40-4F10-94E3-843C8D4D0BB6}"/>
              </a:ext>
            </a:extLst>
          </p:cNvPr>
          <p:cNvGrpSpPr/>
          <p:nvPr/>
        </p:nvGrpSpPr>
        <p:grpSpPr>
          <a:xfrm>
            <a:off x="1709159" y="1348197"/>
            <a:ext cx="9133923" cy="5097799"/>
            <a:chOff x="1683521" y="1194373"/>
            <a:chExt cx="9133923" cy="5097799"/>
          </a:xfrm>
        </p:grpSpPr>
        <p:pic>
          <p:nvPicPr>
            <p:cNvPr id="2" name="Imagen 1">
              <a:extLst>
                <a:ext uri="{FF2B5EF4-FFF2-40B4-BE49-F238E27FC236}">
                  <a16:creationId xmlns:a16="http://schemas.microsoft.com/office/drawing/2014/main" id="{6CB810AE-3A86-4364-AF0C-A8D3512D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521" y="1194373"/>
              <a:ext cx="9133923" cy="5097799"/>
            </a:xfrm>
            <a:prstGeom prst="rect">
              <a:avLst/>
            </a:prstGeom>
          </p:spPr>
        </p:pic>
        <p:sp>
          <p:nvSpPr>
            <p:cNvPr id="3" name="Rectángulo 2">
              <a:extLst>
                <a:ext uri="{FF2B5EF4-FFF2-40B4-BE49-F238E27FC236}">
                  <a16:creationId xmlns:a16="http://schemas.microsoft.com/office/drawing/2014/main" id="{EF8C6E2C-52BA-4881-83FB-A0B01D9769B0}"/>
                </a:ext>
              </a:extLst>
            </p:cNvPr>
            <p:cNvSpPr/>
            <p:nvPr/>
          </p:nvSpPr>
          <p:spPr>
            <a:xfrm>
              <a:off x="4707270" y="2447099"/>
              <a:ext cx="2281881" cy="2306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5AB3DF18-A78D-4F43-8264-C87D418F3EE8}"/>
                </a:ext>
              </a:extLst>
            </p:cNvPr>
            <p:cNvSpPr/>
            <p:nvPr/>
          </p:nvSpPr>
          <p:spPr>
            <a:xfrm>
              <a:off x="7436689" y="4984892"/>
              <a:ext cx="2281881" cy="2306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CuadroTexto 5">
            <a:extLst>
              <a:ext uri="{FF2B5EF4-FFF2-40B4-BE49-F238E27FC236}">
                <a16:creationId xmlns:a16="http://schemas.microsoft.com/office/drawing/2014/main" id="{07ED0FE8-719F-4FC4-A1D0-AEE4A11BD00E}"/>
              </a:ext>
            </a:extLst>
          </p:cNvPr>
          <p:cNvSpPr txBox="1"/>
          <p:nvPr/>
        </p:nvSpPr>
        <p:spPr>
          <a:xfrm>
            <a:off x="283659" y="240266"/>
            <a:ext cx="11765912" cy="954107"/>
          </a:xfrm>
          <a:prstGeom prst="rect">
            <a:avLst/>
          </a:prstGeom>
          <a:noFill/>
        </p:spPr>
        <p:txBody>
          <a:bodyPr wrap="square">
            <a:spAutoFit/>
          </a:bodyPr>
          <a:lstStyle/>
          <a:p>
            <a:pPr algn="just"/>
            <a:r>
              <a:rPr lang="es-ES" sz="1400" b="0" i="0" dirty="0">
                <a:solidFill>
                  <a:srgbClr val="2C2C2C"/>
                </a:solidFill>
                <a:effectLst/>
                <a:latin typeface="IBM Plex Serif" panose="02060503050406000203" pitchFamily="18" charset="0"/>
              </a:rPr>
              <a:t>Una vez abierto, en el menú de la izquierda, en '</a:t>
            </a:r>
            <a:r>
              <a:rPr lang="es-ES" sz="1400" b="0" i="1" dirty="0">
                <a:solidFill>
                  <a:srgbClr val="2C2C2C"/>
                </a:solidFill>
                <a:effectLst/>
                <a:latin typeface="IBM Plex Serif" panose="02060503050406000203" pitchFamily="18" charset="0"/>
              </a:rPr>
              <a:t>Configuración de red de SQL Server'</a:t>
            </a:r>
            <a:r>
              <a:rPr lang="es-ES" sz="1400" b="0" i="0" dirty="0">
                <a:solidFill>
                  <a:srgbClr val="2C2C2C"/>
                </a:solidFill>
                <a:effectLst/>
                <a:latin typeface="IBM Plex Serif" panose="02060503050406000203" pitchFamily="18" charset="0"/>
              </a:rPr>
              <a:t>, Seleccionar '</a:t>
            </a:r>
            <a:r>
              <a:rPr lang="es-ES" sz="1400" b="0" i="1" dirty="0">
                <a:solidFill>
                  <a:srgbClr val="2C2C2C"/>
                </a:solidFill>
                <a:effectLst/>
                <a:latin typeface="IBM Plex Serif" panose="02060503050406000203" pitchFamily="18" charset="0"/>
              </a:rPr>
              <a:t>Protocolos de [Nombre de la instancia]</a:t>
            </a:r>
            <a:r>
              <a:rPr lang="es-ES" sz="1400" b="0" i="0" dirty="0">
                <a:solidFill>
                  <a:srgbClr val="2C2C2C"/>
                </a:solidFill>
                <a:effectLst/>
                <a:latin typeface="IBM Plex Serif" panose="02060503050406000203" pitchFamily="18" charset="0"/>
              </a:rPr>
              <a:t>', y hacer doble click sobre el Nombre de protocolo TCP/IP para acceder a sus propiedades y seleccionar '</a:t>
            </a:r>
            <a:r>
              <a:rPr lang="es-ES" sz="1400" b="0" i="1" dirty="0">
                <a:solidFill>
                  <a:srgbClr val="2C2C2C"/>
                </a:solidFill>
                <a:effectLst/>
                <a:latin typeface="IBM Plex Serif" panose="02060503050406000203" pitchFamily="18" charset="0"/>
              </a:rPr>
              <a:t>Si</a:t>
            </a:r>
            <a:r>
              <a:rPr lang="es-ES" sz="1400" b="0" i="0" dirty="0">
                <a:solidFill>
                  <a:srgbClr val="2C2C2C"/>
                </a:solidFill>
                <a:effectLst/>
                <a:latin typeface="IBM Plex Serif" panose="02060503050406000203" pitchFamily="18" charset="0"/>
              </a:rPr>
              <a:t>' en '</a:t>
            </a:r>
            <a:r>
              <a:rPr lang="es-ES" sz="1400" b="0" i="1" dirty="0">
                <a:solidFill>
                  <a:srgbClr val="2C2C2C"/>
                </a:solidFill>
                <a:effectLst/>
                <a:latin typeface="IBM Plex Serif" panose="02060503050406000203" pitchFamily="18" charset="0"/>
              </a:rPr>
              <a:t>Habilitado</a:t>
            </a:r>
            <a:r>
              <a:rPr lang="es-ES" sz="1400" b="0" i="0" dirty="0">
                <a:solidFill>
                  <a:srgbClr val="2C2C2C"/>
                </a:solidFill>
                <a:effectLst/>
                <a:latin typeface="IBM Plex Serif" panose="02060503050406000203" pitchFamily="18" charset="0"/>
              </a:rPr>
              <a:t>', y en la pestaña de Direcciones IP, seleccionar también '</a:t>
            </a:r>
            <a:r>
              <a:rPr lang="es-ES" sz="1400" b="0" i="1" dirty="0">
                <a:solidFill>
                  <a:srgbClr val="2C2C2C"/>
                </a:solidFill>
                <a:effectLst/>
                <a:latin typeface="IBM Plex Serif" panose="02060503050406000203" pitchFamily="18" charset="0"/>
              </a:rPr>
              <a:t>Si</a:t>
            </a:r>
            <a:r>
              <a:rPr lang="es-ES" sz="1400" b="0" i="0" dirty="0">
                <a:solidFill>
                  <a:srgbClr val="2C2C2C"/>
                </a:solidFill>
                <a:effectLst/>
                <a:latin typeface="IBM Plex Serif" panose="02060503050406000203" pitchFamily="18" charset="0"/>
              </a:rPr>
              <a:t>' en '</a:t>
            </a:r>
            <a:r>
              <a:rPr lang="es-ES" sz="1400" b="0" i="1" dirty="0">
                <a:solidFill>
                  <a:srgbClr val="2C2C2C"/>
                </a:solidFill>
                <a:effectLst/>
                <a:latin typeface="IBM Plex Serif" panose="02060503050406000203" pitchFamily="18" charset="0"/>
              </a:rPr>
              <a:t>Habilitado</a:t>
            </a:r>
            <a:r>
              <a:rPr lang="es-ES" sz="1400" b="0" i="0" dirty="0">
                <a:solidFill>
                  <a:srgbClr val="2C2C2C"/>
                </a:solidFill>
                <a:effectLst/>
                <a:latin typeface="IBM Plex Serif" panose="02060503050406000203" pitchFamily="18" charset="0"/>
              </a:rPr>
              <a:t>' de la IP del server, este caso 192.168.1.116, y asegurarse de que el puerto es correcto (en este caso 1433 ya estaba bien porque es el puerto por defecto, pero si no hay que modificarlo)</a:t>
            </a:r>
            <a:endParaRPr lang="es-ES" sz="1400" dirty="0"/>
          </a:p>
        </p:txBody>
      </p:sp>
    </p:spTree>
    <p:extLst>
      <p:ext uri="{BB962C8B-B14F-4D97-AF65-F5344CB8AC3E}">
        <p14:creationId xmlns:p14="http://schemas.microsoft.com/office/powerpoint/2010/main" val="663496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6DF94D3-2746-405E-8C9A-DBA256BCF193}"/>
              </a:ext>
            </a:extLst>
          </p:cNvPr>
          <p:cNvGrpSpPr/>
          <p:nvPr/>
        </p:nvGrpSpPr>
        <p:grpSpPr>
          <a:xfrm>
            <a:off x="509073" y="1162049"/>
            <a:ext cx="11338094" cy="4186833"/>
            <a:chOff x="509073" y="1162049"/>
            <a:chExt cx="11338094" cy="4186833"/>
          </a:xfrm>
        </p:grpSpPr>
        <p:pic>
          <p:nvPicPr>
            <p:cNvPr id="3" name="Imagen 2">
              <a:extLst>
                <a:ext uri="{FF2B5EF4-FFF2-40B4-BE49-F238E27FC236}">
                  <a16:creationId xmlns:a16="http://schemas.microsoft.com/office/drawing/2014/main" id="{C690031F-C303-4B45-BE18-318843A66162}"/>
                </a:ext>
              </a:extLst>
            </p:cNvPr>
            <p:cNvPicPr>
              <a:picLocks noChangeAspect="1"/>
            </p:cNvPicPr>
            <p:nvPr/>
          </p:nvPicPr>
          <p:blipFill>
            <a:blip r:embed="rId2"/>
            <a:stretch>
              <a:fillRect/>
            </a:stretch>
          </p:blipFill>
          <p:spPr>
            <a:xfrm>
              <a:off x="509073" y="1162050"/>
              <a:ext cx="3583718" cy="4186832"/>
            </a:xfrm>
            <a:prstGeom prst="rect">
              <a:avLst/>
            </a:prstGeom>
          </p:spPr>
        </p:pic>
        <p:pic>
          <p:nvPicPr>
            <p:cNvPr id="5" name="Imagen 4">
              <a:extLst>
                <a:ext uri="{FF2B5EF4-FFF2-40B4-BE49-F238E27FC236}">
                  <a16:creationId xmlns:a16="http://schemas.microsoft.com/office/drawing/2014/main" id="{B719CD35-D280-447E-AF92-D11804CD0B50}"/>
                </a:ext>
              </a:extLst>
            </p:cNvPr>
            <p:cNvPicPr>
              <a:picLocks noChangeAspect="1"/>
            </p:cNvPicPr>
            <p:nvPr/>
          </p:nvPicPr>
          <p:blipFill>
            <a:blip r:embed="rId3"/>
            <a:stretch>
              <a:fillRect/>
            </a:stretch>
          </p:blipFill>
          <p:spPr>
            <a:xfrm>
              <a:off x="4304141" y="1162049"/>
              <a:ext cx="3583718" cy="4186831"/>
            </a:xfrm>
            <a:prstGeom prst="rect">
              <a:avLst/>
            </a:prstGeom>
          </p:spPr>
        </p:pic>
        <p:pic>
          <p:nvPicPr>
            <p:cNvPr id="7" name="Imagen 6">
              <a:extLst>
                <a:ext uri="{FF2B5EF4-FFF2-40B4-BE49-F238E27FC236}">
                  <a16:creationId xmlns:a16="http://schemas.microsoft.com/office/drawing/2014/main" id="{8741AEEA-4591-4807-9BDD-7463A8A491DE}"/>
                </a:ext>
              </a:extLst>
            </p:cNvPr>
            <p:cNvPicPr>
              <a:picLocks noChangeAspect="1"/>
            </p:cNvPicPr>
            <p:nvPr/>
          </p:nvPicPr>
          <p:blipFill>
            <a:blip r:embed="rId4"/>
            <a:stretch>
              <a:fillRect/>
            </a:stretch>
          </p:blipFill>
          <p:spPr>
            <a:xfrm>
              <a:off x="8339135" y="1162049"/>
              <a:ext cx="3508032" cy="4186831"/>
            </a:xfrm>
            <a:prstGeom prst="rect">
              <a:avLst/>
            </a:prstGeom>
          </p:spPr>
        </p:pic>
      </p:grpSp>
      <p:sp>
        <p:nvSpPr>
          <p:cNvPr id="4" name="CuadroTexto 3">
            <a:extLst>
              <a:ext uri="{FF2B5EF4-FFF2-40B4-BE49-F238E27FC236}">
                <a16:creationId xmlns:a16="http://schemas.microsoft.com/office/drawing/2014/main" id="{28314298-3C3C-4534-AEB5-56BBB1B3462F}"/>
              </a:ext>
            </a:extLst>
          </p:cNvPr>
          <p:cNvSpPr txBox="1"/>
          <p:nvPr/>
        </p:nvSpPr>
        <p:spPr>
          <a:xfrm>
            <a:off x="726393" y="350378"/>
            <a:ext cx="10981345" cy="369332"/>
          </a:xfrm>
          <a:prstGeom prst="rect">
            <a:avLst/>
          </a:prstGeom>
          <a:noFill/>
        </p:spPr>
        <p:txBody>
          <a:bodyPr wrap="square" rtlCol="0">
            <a:spAutoFit/>
          </a:bodyPr>
          <a:lstStyle/>
          <a:p>
            <a:r>
              <a:rPr lang="en-US" dirty="0"/>
              <a:t>Verifico que todos los puertos ip esten habilitados, sino los habilito.</a:t>
            </a:r>
            <a:endParaRPr lang="es-ES" dirty="0"/>
          </a:p>
        </p:txBody>
      </p:sp>
    </p:spTree>
    <p:extLst>
      <p:ext uri="{BB962C8B-B14F-4D97-AF65-F5344CB8AC3E}">
        <p14:creationId xmlns:p14="http://schemas.microsoft.com/office/powerpoint/2010/main" val="288624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63F9DF-E491-4406-8F13-5910DDCB9569}"/>
              </a:ext>
            </a:extLst>
          </p:cNvPr>
          <p:cNvPicPr>
            <a:picLocks noChangeAspect="1"/>
          </p:cNvPicPr>
          <p:nvPr/>
        </p:nvPicPr>
        <p:blipFill>
          <a:blip r:embed="rId2"/>
          <a:stretch>
            <a:fillRect/>
          </a:stretch>
        </p:blipFill>
        <p:spPr>
          <a:xfrm>
            <a:off x="269562" y="1162050"/>
            <a:ext cx="3692382" cy="4286765"/>
          </a:xfrm>
          <a:prstGeom prst="rect">
            <a:avLst/>
          </a:prstGeom>
        </p:spPr>
      </p:pic>
      <p:pic>
        <p:nvPicPr>
          <p:cNvPr id="5" name="Imagen 4">
            <a:extLst>
              <a:ext uri="{FF2B5EF4-FFF2-40B4-BE49-F238E27FC236}">
                <a16:creationId xmlns:a16="http://schemas.microsoft.com/office/drawing/2014/main" id="{F3A61E49-6878-4D82-88A7-0486AE027909}"/>
              </a:ext>
            </a:extLst>
          </p:cNvPr>
          <p:cNvPicPr>
            <a:picLocks noChangeAspect="1"/>
          </p:cNvPicPr>
          <p:nvPr/>
        </p:nvPicPr>
        <p:blipFill>
          <a:blip r:embed="rId3"/>
          <a:stretch>
            <a:fillRect/>
          </a:stretch>
        </p:blipFill>
        <p:spPr>
          <a:xfrm>
            <a:off x="4221990" y="1129064"/>
            <a:ext cx="3748019" cy="4296290"/>
          </a:xfrm>
          <a:prstGeom prst="rect">
            <a:avLst/>
          </a:prstGeom>
        </p:spPr>
      </p:pic>
      <p:pic>
        <p:nvPicPr>
          <p:cNvPr id="7" name="Imagen 6">
            <a:extLst>
              <a:ext uri="{FF2B5EF4-FFF2-40B4-BE49-F238E27FC236}">
                <a16:creationId xmlns:a16="http://schemas.microsoft.com/office/drawing/2014/main" id="{57C60273-DB98-435C-9CAA-5E5D20A256E7}"/>
              </a:ext>
            </a:extLst>
          </p:cNvPr>
          <p:cNvPicPr>
            <a:picLocks noChangeAspect="1"/>
          </p:cNvPicPr>
          <p:nvPr/>
        </p:nvPicPr>
        <p:blipFill>
          <a:blip r:embed="rId4"/>
          <a:stretch>
            <a:fillRect/>
          </a:stretch>
        </p:blipFill>
        <p:spPr>
          <a:xfrm>
            <a:off x="8230055" y="1129064"/>
            <a:ext cx="3748019" cy="4319751"/>
          </a:xfrm>
          <a:prstGeom prst="rect">
            <a:avLst/>
          </a:prstGeom>
        </p:spPr>
      </p:pic>
      <p:sp>
        <p:nvSpPr>
          <p:cNvPr id="6" name="CuadroTexto 5">
            <a:extLst>
              <a:ext uri="{FF2B5EF4-FFF2-40B4-BE49-F238E27FC236}">
                <a16:creationId xmlns:a16="http://schemas.microsoft.com/office/drawing/2014/main" id="{C56AC364-65F9-4C54-8F9C-F4790D9ED280}"/>
              </a:ext>
            </a:extLst>
          </p:cNvPr>
          <p:cNvSpPr txBox="1"/>
          <p:nvPr/>
        </p:nvSpPr>
        <p:spPr>
          <a:xfrm>
            <a:off x="269562" y="345913"/>
            <a:ext cx="11708512" cy="646331"/>
          </a:xfrm>
          <a:prstGeom prst="rect">
            <a:avLst/>
          </a:prstGeom>
          <a:noFill/>
        </p:spPr>
        <p:txBody>
          <a:bodyPr wrap="square">
            <a:spAutoFit/>
          </a:bodyPr>
          <a:lstStyle/>
          <a:p>
            <a:pPr algn="just"/>
            <a:r>
              <a:rPr lang="es-ES" b="0" i="0" dirty="0">
                <a:solidFill>
                  <a:srgbClr val="2C2C2C"/>
                </a:solidFill>
                <a:effectLst/>
                <a:latin typeface="IBM Plex Serif" panose="02060503050406000203" pitchFamily="18" charset="0"/>
              </a:rPr>
              <a:t>y asegurarse de que el puerto es correcto (en este caso 1433 ya estaba bien porque es el puerto por defecto, pero si no hay que modificarlo)</a:t>
            </a:r>
            <a:endParaRPr lang="es-ES" dirty="0"/>
          </a:p>
        </p:txBody>
      </p:sp>
    </p:spTree>
    <p:extLst>
      <p:ext uri="{BB962C8B-B14F-4D97-AF65-F5344CB8AC3E}">
        <p14:creationId xmlns:p14="http://schemas.microsoft.com/office/powerpoint/2010/main" val="353295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8AFA02-60E7-4BA3-885E-4C99E1F4A9B8}"/>
              </a:ext>
            </a:extLst>
          </p:cNvPr>
          <p:cNvPicPr>
            <a:picLocks noChangeAspect="1"/>
          </p:cNvPicPr>
          <p:nvPr/>
        </p:nvPicPr>
        <p:blipFill>
          <a:blip r:embed="rId2"/>
          <a:stretch>
            <a:fillRect/>
          </a:stretch>
        </p:blipFill>
        <p:spPr>
          <a:xfrm>
            <a:off x="922947" y="924219"/>
            <a:ext cx="10481166" cy="5771760"/>
          </a:xfrm>
          <a:prstGeom prst="rect">
            <a:avLst/>
          </a:prstGeom>
        </p:spPr>
      </p:pic>
      <p:sp>
        <p:nvSpPr>
          <p:cNvPr id="2" name="CuadroTexto 1">
            <a:extLst>
              <a:ext uri="{FF2B5EF4-FFF2-40B4-BE49-F238E27FC236}">
                <a16:creationId xmlns:a16="http://schemas.microsoft.com/office/drawing/2014/main" id="{568A8AE2-36F1-4ABF-A23E-F1E75EC3CD14}"/>
              </a:ext>
            </a:extLst>
          </p:cNvPr>
          <p:cNvSpPr txBox="1"/>
          <p:nvPr/>
        </p:nvSpPr>
        <p:spPr>
          <a:xfrm>
            <a:off x="179462" y="162021"/>
            <a:ext cx="11776104" cy="646331"/>
          </a:xfrm>
          <a:prstGeom prst="rect">
            <a:avLst/>
          </a:prstGeom>
          <a:noFill/>
        </p:spPr>
        <p:txBody>
          <a:bodyPr wrap="square" rtlCol="0">
            <a:spAutoFit/>
          </a:bodyPr>
          <a:lstStyle/>
          <a:p>
            <a:pPr algn="just"/>
            <a:r>
              <a:rPr lang="en-US" dirty="0"/>
              <a:t>El siguiente Paso es ir al proyecto de Android, clic derecho, propiedades, ir a opciones de android, ir a codificaciones admitidas adicionales, marcamos West.</a:t>
            </a:r>
            <a:endParaRPr lang="es-ES" dirty="0"/>
          </a:p>
        </p:txBody>
      </p:sp>
    </p:spTree>
    <p:extLst>
      <p:ext uri="{BB962C8B-B14F-4D97-AF65-F5344CB8AC3E}">
        <p14:creationId xmlns:p14="http://schemas.microsoft.com/office/powerpoint/2010/main" val="2639538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075E7F-130F-CA83-FFA1-8C92DE779D6D}"/>
              </a:ext>
            </a:extLst>
          </p:cNvPr>
          <p:cNvSpPr txBox="1"/>
          <p:nvPr/>
        </p:nvSpPr>
        <p:spPr>
          <a:xfrm>
            <a:off x="352586" y="1595802"/>
            <a:ext cx="11131657" cy="2677656"/>
          </a:xfrm>
          <a:prstGeom prst="rect">
            <a:avLst/>
          </a:prstGeom>
          <a:noFill/>
        </p:spPr>
        <p:txBody>
          <a:bodyPr wrap="square">
            <a:spAutoFit/>
          </a:bodyPr>
          <a:lstStyle/>
          <a:p>
            <a:pPr algn="just"/>
            <a:r>
              <a:rPr lang="es-ES" sz="2800" b="0" i="0" dirty="0">
                <a:effectLst/>
                <a:latin typeface="Söhne"/>
              </a:rPr>
              <a:t>En el contexto de las opciones de codificación admitidas adicionales en </a:t>
            </a:r>
            <a:r>
              <a:rPr lang="es-ES" sz="2800" b="1" i="0" dirty="0">
                <a:solidFill>
                  <a:srgbClr val="00B050"/>
                </a:solidFill>
                <a:effectLst/>
                <a:latin typeface="Söhne"/>
              </a:rPr>
              <a:t>Android Studio</a:t>
            </a:r>
            <a:r>
              <a:rPr lang="es-ES" sz="2800" b="0" i="0" dirty="0">
                <a:effectLst/>
                <a:latin typeface="Söhne"/>
              </a:rPr>
              <a:t>, "</a:t>
            </a:r>
            <a:r>
              <a:rPr lang="es-ES" sz="2800" b="1" i="0" dirty="0">
                <a:effectLst/>
                <a:highlight>
                  <a:srgbClr val="00FFFF"/>
                </a:highlight>
                <a:latin typeface="Söhne"/>
              </a:rPr>
              <a:t>West</a:t>
            </a:r>
            <a:r>
              <a:rPr lang="es-ES" sz="2800" b="0" i="0" dirty="0">
                <a:effectLst/>
                <a:latin typeface="Söhne"/>
              </a:rPr>
              <a:t>" se refiere a la codificación occidental (también conocida como codificación </a:t>
            </a:r>
            <a:r>
              <a:rPr lang="es-ES" sz="2800" b="1" i="0" dirty="0">
                <a:effectLst/>
                <a:latin typeface="Söhne"/>
              </a:rPr>
              <a:t>ISO-8859-1</a:t>
            </a:r>
            <a:r>
              <a:rPr lang="es-ES" sz="2800" b="0" i="0" dirty="0">
                <a:effectLst/>
                <a:latin typeface="Söhne"/>
              </a:rPr>
              <a:t>), que es un estándar para representar caracteres en los idiomas de Europa occidental. Esta codificación cubre la mayoría de los idiomas europeos, incluyendo el </a:t>
            </a:r>
            <a:r>
              <a:rPr lang="es-ES" sz="2800" b="1" i="0" dirty="0">
                <a:effectLst/>
                <a:highlight>
                  <a:srgbClr val="FFFF00"/>
                </a:highlight>
                <a:latin typeface="Söhne"/>
              </a:rPr>
              <a:t>inglés, francés, español, alemán, italiano, portugués</a:t>
            </a:r>
            <a:r>
              <a:rPr lang="es-ES" sz="2800" b="0" i="0" dirty="0">
                <a:effectLst/>
                <a:latin typeface="Söhne"/>
              </a:rPr>
              <a:t>, entre otros.</a:t>
            </a:r>
            <a:endParaRPr lang="es-DO" sz="2800" dirty="0"/>
          </a:p>
        </p:txBody>
      </p:sp>
    </p:spTree>
    <p:extLst>
      <p:ext uri="{BB962C8B-B14F-4D97-AF65-F5344CB8AC3E}">
        <p14:creationId xmlns:p14="http://schemas.microsoft.com/office/powerpoint/2010/main" val="3774780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3541CF-D6D3-4FBC-9CE1-DAFEFD7A3C09}"/>
              </a:ext>
            </a:extLst>
          </p:cNvPr>
          <p:cNvSpPr txBox="1"/>
          <p:nvPr/>
        </p:nvSpPr>
        <p:spPr>
          <a:xfrm>
            <a:off x="254237" y="185309"/>
            <a:ext cx="7787356" cy="369332"/>
          </a:xfrm>
          <a:prstGeom prst="rect">
            <a:avLst/>
          </a:prstGeom>
          <a:noFill/>
        </p:spPr>
        <p:txBody>
          <a:bodyPr wrap="square">
            <a:spAutoFit/>
          </a:bodyPr>
          <a:lstStyle/>
          <a:p>
            <a:pPr algn="l"/>
            <a:r>
              <a:rPr lang="es-ES" b="1" i="0" dirty="0">
                <a:solidFill>
                  <a:srgbClr val="000000"/>
                </a:solidFill>
                <a:effectLst/>
                <a:latin typeface="IBM Plex Sans" panose="020B0503050203000203" pitchFamily="34" charset="0"/>
              </a:rPr>
              <a:t>Abrir el puerto TCP desde el Firewall de Windows Server</a:t>
            </a:r>
          </a:p>
        </p:txBody>
      </p:sp>
      <p:sp>
        <p:nvSpPr>
          <p:cNvPr id="5" name="CuadroTexto 4">
            <a:extLst>
              <a:ext uri="{FF2B5EF4-FFF2-40B4-BE49-F238E27FC236}">
                <a16:creationId xmlns:a16="http://schemas.microsoft.com/office/drawing/2014/main" id="{3DB23108-42BC-4D7A-8BA4-69F72A9EC468}"/>
              </a:ext>
            </a:extLst>
          </p:cNvPr>
          <p:cNvSpPr txBox="1"/>
          <p:nvPr/>
        </p:nvSpPr>
        <p:spPr>
          <a:xfrm>
            <a:off x="254237" y="660052"/>
            <a:ext cx="11692784" cy="1323439"/>
          </a:xfrm>
          <a:prstGeom prst="rect">
            <a:avLst/>
          </a:prstGeom>
          <a:noFill/>
        </p:spPr>
        <p:txBody>
          <a:bodyPr wrap="square">
            <a:spAutoFit/>
          </a:bodyPr>
          <a:lstStyle/>
          <a:p>
            <a:pPr algn="just"/>
            <a:r>
              <a:rPr lang="es-ES" sz="1600" b="0" i="0" dirty="0">
                <a:solidFill>
                  <a:srgbClr val="2C2C2C"/>
                </a:solidFill>
                <a:effectLst/>
                <a:latin typeface="Times New Roman" panose="02020603050405020304" pitchFamily="18" charset="0"/>
                <a:cs typeface="Times New Roman" panose="02020603050405020304" pitchFamily="18" charset="0"/>
              </a:rPr>
              <a:t>El siguiente paso es abrir la aplicación Firewall de Windows, desde el panel de control (Panel de control\Sistema y seguridad\Firewall de Windows), o buscando Firewall en el buscador de aplicaciones.</a:t>
            </a:r>
          </a:p>
          <a:p>
            <a:pPr algn="just"/>
            <a:endParaRPr lang="es-ES" sz="1600" b="0" i="0" dirty="0">
              <a:solidFill>
                <a:srgbClr val="2C2C2C"/>
              </a:solidFill>
              <a:effectLst/>
              <a:latin typeface="Times New Roman" panose="02020603050405020304" pitchFamily="18" charset="0"/>
              <a:cs typeface="Times New Roman" panose="02020603050405020304" pitchFamily="18" charset="0"/>
            </a:endParaRPr>
          </a:p>
          <a:p>
            <a:pPr algn="just"/>
            <a:r>
              <a:rPr lang="es-ES" sz="1600" b="0" i="0" dirty="0">
                <a:solidFill>
                  <a:srgbClr val="2C2C2C"/>
                </a:solidFill>
                <a:effectLst/>
                <a:latin typeface="Times New Roman" panose="02020603050405020304" pitchFamily="18" charset="0"/>
                <a:cs typeface="Times New Roman" panose="02020603050405020304" pitchFamily="18" charset="0"/>
              </a:rPr>
              <a:t>Una vez abierto, seleccionar '</a:t>
            </a:r>
            <a:r>
              <a:rPr lang="es-ES" sz="1600" b="0" i="1" dirty="0">
                <a:solidFill>
                  <a:srgbClr val="2C2C2C"/>
                </a:solidFill>
                <a:effectLst/>
                <a:latin typeface="Times New Roman" panose="02020603050405020304" pitchFamily="18" charset="0"/>
                <a:cs typeface="Times New Roman" panose="02020603050405020304" pitchFamily="18" charset="0"/>
              </a:rPr>
              <a:t>Configuración avanzada</a:t>
            </a:r>
            <a:r>
              <a:rPr lang="es-ES" sz="1600" b="0" i="0" dirty="0">
                <a:solidFill>
                  <a:srgbClr val="2C2C2C"/>
                </a:solidFill>
                <a:effectLst/>
                <a:latin typeface="Times New Roman" panose="02020603050405020304" pitchFamily="18" charset="0"/>
                <a:cs typeface="Times New Roman" panose="02020603050405020304" pitchFamily="18" charset="0"/>
              </a:rPr>
              <a:t>' en el menú de la izquierda, y después, en el menú hacer click con el botón derecho sobre '</a:t>
            </a:r>
            <a:r>
              <a:rPr lang="es-ES" sz="1600" b="0" i="1" dirty="0">
                <a:solidFill>
                  <a:srgbClr val="2C2C2C"/>
                </a:solidFill>
                <a:effectLst/>
                <a:latin typeface="Times New Roman" panose="02020603050405020304" pitchFamily="18" charset="0"/>
                <a:cs typeface="Times New Roman" panose="02020603050405020304" pitchFamily="18" charset="0"/>
              </a:rPr>
              <a:t>Reglas de entrada</a:t>
            </a:r>
            <a:r>
              <a:rPr lang="es-ES" sz="1600" b="0" i="0" dirty="0">
                <a:solidFill>
                  <a:srgbClr val="2C2C2C"/>
                </a:solidFill>
                <a:effectLst/>
                <a:latin typeface="Times New Roman" panose="02020603050405020304" pitchFamily="18" charset="0"/>
                <a:cs typeface="Times New Roman" panose="02020603050405020304" pitchFamily="18" charset="0"/>
              </a:rPr>
              <a:t>', y seleccionar '</a:t>
            </a:r>
            <a:r>
              <a:rPr lang="es-ES" sz="1600" b="0" i="1" dirty="0">
                <a:solidFill>
                  <a:srgbClr val="2C2C2C"/>
                </a:solidFill>
                <a:effectLst/>
                <a:latin typeface="Times New Roman" panose="02020603050405020304" pitchFamily="18" charset="0"/>
                <a:cs typeface="Times New Roman" panose="02020603050405020304" pitchFamily="18" charset="0"/>
              </a:rPr>
              <a:t>Nueva Regla</a:t>
            </a:r>
            <a:r>
              <a:rPr lang="es-ES" sz="1600" b="0" i="0" dirty="0">
                <a:solidFill>
                  <a:srgbClr val="2C2C2C"/>
                </a:solidFill>
                <a:effectLst/>
                <a:latin typeface="Times New Roman" panose="02020603050405020304" pitchFamily="18" charset="0"/>
                <a:cs typeface="Times New Roman" panose="02020603050405020304" pitchFamily="18" charset="0"/>
              </a:rPr>
              <a:t>' (También se puede hacer desde la opción de menú '</a:t>
            </a:r>
            <a:r>
              <a:rPr lang="es-ES" sz="1600" b="0" i="1" dirty="0">
                <a:solidFill>
                  <a:srgbClr val="2C2C2C"/>
                </a:solidFill>
                <a:effectLst/>
                <a:latin typeface="Times New Roman" panose="02020603050405020304" pitchFamily="18" charset="0"/>
                <a:cs typeface="Times New Roman" panose="02020603050405020304" pitchFamily="18" charset="0"/>
              </a:rPr>
              <a:t>Acción</a:t>
            </a:r>
            <a:r>
              <a:rPr lang="es-ES" sz="1600" b="0" i="0" dirty="0">
                <a:solidFill>
                  <a:srgbClr val="2C2C2C"/>
                </a:solidFill>
                <a:effectLst/>
                <a:latin typeface="Times New Roman" panose="02020603050405020304" pitchFamily="18" charset="0"/>
                <a:cs typeface="Times New Roman" panose="02020603050405020304" pitchFamily="18" charset="0"/>
              </a:rPr>
              <a:t>')</a:t>
            </a:r>
          </a:p>
        </p:txBody>
      </p:sp>
      <p:pic>
        <p:nvPicPr>
          <p:cNvPr id="7" name="Imagen 6">
            <a:extLst>
              <a:ext uri="{FF2B5EF4-FFF2-40B4-BE49-F238E27FC236}">
                <a16:creationId xmlns:a16="http://schemas.microsoft.com/office/drawing/2014/main" id="{0ABB1DE3-4325-4890-9912-7FA6C5DC8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299" y="1983491"/>
            <a:ext cx="6592332" cy="4607679"/>
          </a:xfrm>
          <a:prstGeom prst="rect">
            <a:avLst/>
          </a:prstGeom>
        </p:spPr>
      </p:pic>
    </p:spTree>
    <p:extLst>
      <p:ext uri="{BB962C8B-B14F-4D97-AF65-F5344CB8AC3E}">
        <p14:creationId xmlns:p14="http://schemas.microsoft.com/office/powerpoint/2010/main" val="413049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74EF4-3F7F-4036-A698-FAA97467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851" y="1111788"/>
            <a:ext cx="7101402" cy="5242069"/>
          </a:xfrm>
          <a:prstGeom prst="rect">
            <a:avLst/>
          </a:prstGeom>
        </p:spPr>
      </p:pic>
      <p:sp>
        <p:nvSpPr>
          <p:cNvPr id="5" name="CuadroTexto 4">
            <a:extLst>
              <a:ext uri="{FF2B5EF4-FFF2-40B4-BE49-F238E27FC236}">
                <a16:creationId xmlns:a16="http://schemas.microsoft.com/office/drawing/2014/main" id="{9E947F7A-B010-4A3C-A3A4-3F2A8C95844E}"/>
              </a:ext>
            </a:extLst>
          </p:cNvPr>
          <p:cNvSpPr txBox="1"/>
          <p:nvPr/>
        </p:nvSpPr>
        <p:spPr>
          <a:xfrm>
            <a:off x="428347" y="135786"/>
            <a:ext cx="11547630" cy="923330"/>
          </a:xfrm>
          <a:prstGeom prst="rect">
            <a:avLst/>
          </a:prstGeom>
          <a:noFill/>
        </p:spPr>
        <p:txBody>
          <a:bodyPr wrap="square">
            <a:spAutoFit/>
          </a:bodyPr>
          <a:lstStyle/>
          <a:p>
            <a:pPr algn="just"/>
            <a:r>
              <a:rPr lang="es-ES" b="0" i="0" dirty="0">
                <a:solidFill>
                  <a:srgbClr val="2C2C2C"/>
                </a:solidFill>
                <a:effectLst/>
                <a:latin typeface="IBM Plex Serif" panose="02060503050406000203" pitchFamily="18" charset="0"/>
              </a:rPr>
              <a:t>Seleccionar regla tipo '</a:t>
            </a:r>
            <a:r>
              <a:rPr lang="es-ES" b="0" i="1" dirty="0">
                <a:solidFill>
                  <a:srgbClr val="2C2C2C"/>
                </a:solidFill>
                <a:effectLst/>
                <a:latin typeface="IBM Plex Serif" panose="02060503050406000203" pitchFamily="18" charset="0"/>
              </a:rPr>
              <a:t>Puerto</a:t>
            </a:r>
            <a:r>
              <a:rPr lang="es-ES" b="0" i="0" dirty="0">
                <a:solidFill>
                  <a:srgbClr val="2C2C2C"/>
                </a:solidFill>
                <a:effectLst/>
                <a:latin typeface="IBM Plex Serif" panose="02060503050406000203" pitchFamily="18" charset="0"/>
              </a:rPr>
              <a:t>', y después </a:t>
            </a:r>
            <a:r>
              <a:rPr lang="es-ES" b="1" i="0" dirty="0">
                <a:solidFill>
                  <a:srgbClr val="2C2C2C"/>
                </a:solidFill>
                <a:effectLst/>
                <a:latin typeface="IBM Plex Serif" panose="02060503050406000203" pitchFamily="18" charset="0"/>
              </a:rPr>
              <a:t>'</a:t>
            </a:r>
            <a:r>
              <a:rPr lang="es-ES" b="1" i="1" dirty="0">
                <a:solidFill>
                  <a:srgbClr val="2C2C2C"/>
                </a:solidFill>
                <a:effectLst/>
                <a:latin typeface="IBM Plex Serif" panose="02060503050406000203" pitchFamily="18" charset="0"/>
              </a:rPr>
              <a:t>TCP</a:t>
            </a:r>
            <a:r>
              <a:rPr lang="es-ES" b="0" i="0" dirty="0">
                <a:solidFill>
                  <a:srgbClr val="2C2C2C"/>
                </a:solidFill>
                <a:effectLst/>
                <a:latin typeface="IBM Plex Serif" panose="02060503050406000203" pitchFamily="18" charset="0"/>
              </a:rPr>
              <a:t>', y escribir </a:t>
            </a:r>
            <a:r>
              <a:rPr lang="es-ES" b="1" i="0" dirty="0">
                <a:solidFill>
                  <a:srgbClr val="2C2C2C"/>
                </a:solidFill>
                <a:effectLst/>
                <a:latin typeface="IBM Plex Serif" panose="02060503050406000203" pitchFamily="18" charset="0"/>
              </a:rPr>
              <a:t>1433</a:t>
            </a:r>
            <a:r>
              <a:rPr lang="es-ES" b="0" i="0" dirty="0">
                <a:solidFill>
                  <a:srgbClr val="2C2C2C"/>
                </a:solidFill>
                <a:effectLst/>
                <a:latin typeface="IBM Plex Serif" panose="02060503050406000203" pitchFamily="18" charset="0"/>
              </a:rPr>
              <a:t> en la opción '</a:t>
            </a:r>
            <a:r>
              <a:rPr lang="es-ES" b="0" i="1" dirty="0">
                <a:solidFill>
                  <a:srgbClr val="2C2C2C"/>
                </a:solidFill>
                <a:effectLst/>
                <a:latin typeface="IBM Plex Serif" panose="02060503050406000203" pitchFamily="18" charset="0"/>
              </a:rPr>
              <a:t>Puerto específico local</a:t>
            </a:r>
            <a:r>
              <a:rPr lang="es-ES" b="0" i="0" dirty="0">
                <a:solidFill>
                  <a:srgbClr val="2C2C2C"/>
                </a:solidFill>
                <a:effectLst/>
                <a:latin typeface="IBM Plex Serif" panose="02060503050406000203" pitchFamily="18" charset="0"/>
              </a:rPr>
              <a:t>'. Esta es la configuración más sencilla, y sirve si esta es la única instancia de SQL Server instalada en el Servidor Windows.</a:t>
            </a:r>
            <a:endParaRPr lang="es-ES" dirty="0"/>
          </a:p>
        </p:txBody>
      </p:sp>
    </p:spTree>
    <p:extLst>
      <p:ext uri="{BB962C8B-B14F-4D97-AF65-F5344CB8AC3E}">
        <p14:creationId xmlns:p14="http://schemas.microsoft.com/office/powerpoint/2010/main" val="1569702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5AC567-D719-4C2B-BDC5-D701F2B3D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41" y="1112901"/>
            <a:ext cx="6502216" cy="4839025"/>
          </a:xfrm>
          <a:prstGeom prst="rect">
            <a:avLst/>
          </a:prstGeom>
        </p:spPr>
      </p:pic>
      <p:pic>
        <p:nvPicPr>
          <p:cNvPr id="5" name="Imagen 4">
            <a:extLst>
              <a:ext uri="{FF2B5EF4-FFF2-40B4-BE49-F238E27FC236}">
                <a16:creationId xmlns:a16="http://schemas.microsoft.com/office/drawing/2014/main" id="{C8CE5FC5-92CE-45E5-91E3-F0A00E31D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257" y="1745717"/>
            <a:ext cx="5144129" cy="4206209"/>
          </a:xfrm>
          <a:prstGeom prst="rect">
            <a:avLst/>
          </a:prstGeom>
        </p:spPr>
      </p:pic>
      <p:sp>
        <p:nvSpPr>
          <p:cNvPr id="7" name="CuadroTexto 6">
            <a:extLst>
              <a:ext uri="{FF2B5EF4-FFF2-40B4-BE49-F238E27FC236}">
                <a16:creationId xmlns:a16="http://schemas.microsoft.com/office/drawing/2014/main" id="{06759114-2372-488A-B590-34AEBAA0DE37}"/>
              </a:ext>
            </a:extLst>
          </p:cNvPr>
          <p:cNvSpPr txBox="1"/>
          <p:nvPr/>
        </p:nvSpPr>
        <p:spPr>
          <a:xfrm>
            <a:off x="307040" y="0"/>
            <a:ext cx="11731079" cy="954107"/>
          </a:xfrm>
          <a:prstGeom prst="rect">
            <a:avLst/>
          </a:prstGeom>
          <a:noFill/>
        </p:spPr>
        <p:txBody>
          <a:bodyPr wrap="square">
            <a:spAutoFit/>
          </a:bodyPr>
          <a:lstStyle/>
          <a:p>
            <a:pPr algn="l"/>
            <a:r>
              <a:rPr lang="es-ES" sz="1400" b="0" i="0" dirty="0">
                <a:solidFill>
                  <a:srgbClr val="2C2C2C"/>
                </a:solidFill>
                <a:effectLst/>
                <a:latin typeface="IBM Plex Serif" panose="02060503050406000203" pitchFamily="18" charset="0"/>
              </a:rPr>
              <a:t>Si hubiera más instancias sería necesario abrir más puertos, activar el servicio </a:t>
            </a:r>
            <a:r>
              <a:rPr lang="es-ES" sz="1400" b="1" i="0" dirty="0">
                <a:solidFill>
                  <a:srgbClr val="2C2C2C"/>
                </a:solidFill>
                <a:effectLst/>
                <a:latin typeface="IBM Plex Serif" panose="02060503050406000203" pitchFamily="18" charset="0"/>
              </a:rPr>
              <a:t>SQL Server Browser</a:t>
            </a:r>
            <a:r>
              <a:rPr lang="es-ES" sz="1400" b="0" i="0" dirty="0">
                <a:solidFill>
                  <a:srgbClr val="2C2C2C"/>
                </a:solidFill>
                <a:effectLst/>
                <a:latin typeface="IBM Plex Serif" panose="02060503050406000203" pitchFamily="18" charset="0"/>
              </a:rPr>
              <a:t>, y abrir otro puerto UDP, y también crear una nueva regla personalizada en el firewall para el servicio.</a:t>
            </a:r>
          </a:p>
          <a:p>
            <a:pPr algn="l"/>
            <a:r>
              <a:rPr lang="es-ES" sz="1400" b="0" i="0" dirty="0">
                <a:solidFill>
                  <a:srgbClr val="2C2C2C"/>
                </a:solidFill>
                <a:effectLst/>
                <a:latin typeface="IBM Plex Serif" panose="02060503050406000203" pitchFamily="18" charset="0"/>
              </a:rPr>
              <a:t>Seleccionando las siguientes opciones (normalmente las que vienen por defecto ya van bien) se finaliza la creación de la regla del firewall, y el telnet por el puerto </a:t>
            </a:r>
            <a:r>
              <a:rPr lang="es-ES" sz="1400" b="1" i="0" dirty="0">
                <a:solidFill>
                  <a:srgbClr val="2C2C2C"/>
                </a:solidFill>
                <a:effectLst/>
                <a:latin typeface="IBM Plex Serif" panose="02060503050406000203" pitchFamily="18" charset="0"/>
              </a:rPr>
              <a:t>1433</a:t>
            </a:r>
            <a:r>
              <a:rPr lang="es-ES" sz="1400" b="0" i="0" dirty="0">
                <a:solidFill>
                  <a:srgbClr val="2C2C2C"/>
                </a:solidFill>
                <a:effectLst/>
                <a:latin typeface="IBM Plex Serif" panose="02060503050406000203" pitchFamily="18" charset="0"/>
              </a:rPr>
              <a:t> desde la máquina cliente ya debería responder:</a:t>
            </a:r>
          </a:p>
        </p:txBody>
      </p:sp>
    </p:spTree>
    <p:extLst>
      <p:ext uri="{BB962C8B-B14F-4D97-AF65-F5344CB8AC3E}">
        <p14:creationId xmlns:p14="http://schemas.microsoft.com/office/powerpoint/2010/main" val="3244038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CEB762-C6AC-42B8-A880-D91772F2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23" y="1264777"/>
            <a:ext cx="6026043" cy="4462997"/>
          </a:xfrm>
          <a:prstGeom prst="rect">
            <a:avLst/>
          </a:prstGeom>
        </p:spPr>
      </p:pic>
      <p:pic>
        <p:nvPicPr>
          <p:cNvPr id="7" name="Imagen 6">
            <a:extLst>
              <a:ext uri="{FF2B5EF4-FFF2-40B4-BE49-F238E27FC236}">
                <a16:creationId xmlns:a16="http://schemas.microsoft.com/office/drawing/2014/main" id="{D6BC3317-4FBC-4D14-B0B8-BF6BE8CC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389" y="957129"/>
            <a:ext cx="6026043" cy="5347160"/>
          </a:xfrm>
          <a:prstGeom prst="rect">
            <a:avLst/>
          </a:prstGeom>
        </p:spPr>
      </p:pic>
    </p:spTree>
    <p:extLst>
      <p:ext uri="{BB962C8B-B14F-4D97-AF65-F5344CB8AC3E}">
        <p14:creationId xmlns:p14="http://schemas.microsoft.com/office/powerpoint/2010/main" val="308084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ED02E-50C3-8DAA-6C0F-27330CAC122E}"/>
              </a:ext>
            </a:extLst>
          </p:cNvPr>
          <p:cNvPicPr>
            <a:picLocks noChangeAspect="1"/>
          </p:cNvPicPr>
          <p:nvPr/>
        </p:nvPicPr>
        <p:blipFill>
          <a:blip r:embed="rId2"/>
          <a:stretch>
            <a:fillRect/>
          </a:stretch>
        </p:blipFill>
        <p:spPr>
          <a:xfrm>
            <a:off x="0" y="192497"/>
            <a:ext cx="12192000" cy="6473006"/>
          </a:xfrm>
          <a:prstGeom prst="rect">
            <a:avLst/>
          </a:prstGeom>
        </p:spPr>
      </p:pic>
      <p:sp>
        <p:nvSpPr>
          <p:cNvPr id="2" name="Rectángulo 1">
            <a:extLst>
              <a:ext uri="{FF2B5EF4-FFF2-40B4-BE49-F238E27FC236}">
                <a16:creationId xmlns:a16="http://schemas.microsoft.com/office/drawing/2014/main" id="{E4CDE91D-D3EF-04FE-23F1-BE92ADC1CE6A}"/>
              </a:ext>
            </a:extLst>
          </p:cNvPr>
          <p:cNvSpPr/>
          <p:nvPr/>
        </p:nvSpPr>
        <p:spPr>
          <a:xfrm>
            <a:off x="5794049"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 name="Rectángulo 3">
            <a:extLst>
              <a:ext uri="{FF2B5EF4-FFF2-40B4-BE49-F238E27FC236}">
                <a16:creationId xmlns:a16="http://schemas.microsoft.com/office/drawing/2014/main" id="{7995235D-7D23-ACF1-340B-A334ACCF230D}"/>
              </a:ext>
            </a:extLst>
          </p:cNvPr>
          <p:cNvSpPr/>
          <p:nvPr/>
        </p:nvSpPr>
        <p:spPr>
          <a:xfrm>
            <a:off x="8262929" y="1538243"/>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ángulo 4">
            <a:extLst>
              <a:ext uri="{FF2B5EF4-FFF2-40B4-BE49-F238E27FC236}">
                <a16:creationId xmlns:a16="http://schemas.microsoft.com/office/drawing/2014/main" id="{A6055C64-D218-4053-2AD3-1D1E94C6A775}"/>
              </a:ext>
            </a:extLst>
          </p:cNvPr>
          <p:cNvSpPr/>
          <p:nvPr/>
        </p:nvSpPr>
        <p:spPr>
          <a:xfrm>
            <a:off x="9590802"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ángulo 5">
            <a:extLst>
              <a:ext uri="{FF2B5EF4-FFF2-40B4-BE49-F238E27FC236}">
                <a16:creationId xmlns:a16="http://schemas.microsoft.com/office/drawing/2014/main" id="{CC9E3090-70CC-C9D5-C46A-7864AD7A52DC}"/>
              </a:ext>
            </a:extLst>
          </p:cNvPr>
          <p:cNvSpPr/>
          <p:nvPr/>
        </p:nvSpPr>
        <p:spPr>
          <a:xfrm>
            <a:off x="9590802"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ángulo 6">
            <a:extLst>
              <a:ext uri="{FF2B5EF4-FFF2-40B4-BE49-F238E27FC236}">
                <a16:creationId xmlns:a16="http://schemas.microsoft.com/office/drawing/2014/main" id="{E482A008-EE6B-2ABC-3AAF-B08DD3F398D6}"/>
              </a:ext>
            </a:extLst>
          </p:cNvPr>
          <p:cNvSpPr/>
          <p:nvPr/>
        </p:nvSpPr>
        <p:spPr>
          <a:xfrm>
            <a:off x="276985"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ángulo 7">
            <a:extLst>
              <a:ext uri="{FF2B5EF4-FFF2-40B4-BE49-F238E27FC236}">
                <a16:creationId xmlns:a16="http://schemas.microsoft.com/office/drawing/2014/main" id="{3069A35A-A7C4-FBF3-FF8E-8BCA3B0C7111}"/>
              </a:ext>
            </a:extLst>
          </p:cNvPr>
          <p:cNvSpPr/>
          <p:nvPr/>
        </p:nvSpPr>
        <p:spPr>
          <a:xfrm>
            <a:off x="4095327"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9559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0977706-F2C8-4A25-9CF1-51BCC851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108" y="291152"/>
            <a:ext cx="6600164" cy="6275696"/>
          </a:xfrm>
          <a:prstGeom prst="rect">
            <a:avLst/>
          </a:prstGeom>
        </p:spPr>
      </p:pic>
    </p:spTree>
    <p:extLst>
      <p:ext uri="{BB962C8B-B14F-4D97-AF65-F5344CB8AC3E}">
        <p14:creationId xmlns:p14="http://schemas.microsoft.com/office/powerpoint/2010/main" val="598342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5F10F3-8A6D-BC68-592F-9C73C2979082}"/>
              </a:ext>
            </a:extLst>
          </p:cNvPr>
          <p:cNvSpPr txBox="1"/>
          <p:nvPr/>
        </p:nvSpPr>
        <p:spPr>
          <a:xfrm>
            <a:off x="409575" y="956310"/>
            <a:ext cx="7338190" cy="5632311"/>
          </a:xfrm>
          <a:prstGeom prst="rect">
            <a:avLst/>
          </a:prstGeom>
          <a:noFill/>
        </p:spPr>
        <p:txBody>
          <a:bodyPr wrap="square">
            <a:spAutoFit/>
          </a:bodyPr>
          <a:lstStyle/>
          <a:p>
            <a:pPr marL="342900" indent="-342900" algn="just">
              <a:buFont typeface="+mj-lt"/>
              <a:buAutoNum type="arabicParenR"/>
            </a:pPr>
            <a:r>
              <a:rPr lang="es-ES" b="1" i="0" dirty="0">
                <a:effectLst/>
                <a:latin typeface="Söhne"/>
              </a:rPr>
              <a:t>Abre el Administrador de servicios:</a:t>
            </a:r>
            <a:r>
              <a:rPr lang="es-ES" b="0" i="0" dirty="0">
                <a:effectLst/>
                <a:latin typeface="Söhne"/>
              </a:rPr>
              <a:t> Puedes buscar "services.msc" en el menú Inicio o en la barra de búsqueda de Windows y abrir el "Administrador de servicios".</a:t>
            </a:r>
          </a:p>
          <a:p>
            <a:pPr marL="342900" indent="-342900" algn="just">
              <a:buFont typeface="+mj-lt"/>
              <a:buAutoNum type="arabicParenR"/>
            </a:pPr>
            <a:r>
              <a:rPr lang="es-ES" b="1" i="0" dirty="0">
                <a:effectLst/>
                <a:latin typeface="Söhne"/>
              </a:rPr>
              <a:t>Encuentra el servicio de SQL Server:</a:t>
            </a:r>
            <a:r>
              <a:rPr lang="es-ES" b="0" i="0" dirty="0">
                <a:effectLst/>
                <a:latin typeface="Söhne"/>
              </a:rPr>
              <a:t> En la lista de servicios, busca los servicios relacionados con SQL Server. Por lo general, verás servicios con nombres como "SQL Server (Nombre de la instancia)".</a:t>
            </a:r>
          </a:p>
          <a:p>
            <a:pPr marL="342900" indent="-342900" algn="just">
              <a:buFont typeface="+mj-lt"/>
              <a:buAutoNum type="arabicParenR"/>
            </a:pPr>
            <a:r>
              <a:rPr lang="es-ES" b="1" i="0" dirty="0">
                <a:effectLst/>
                <a:latin typeface="Söhne"/>
              </a:rPr>
              <a:t>Reinicia el servicio de SQL Server:</a:t>
            </a:r>
            <a:r>
              <a:rPr lang="es-ES" b="0" i="0" dirty="0">
                <a:effectLst/>
                <a:latin typeface="Söhne"/>
              </a:rPr>
              <a:t> Haz clic derecho en el servicio de SQL Server que deseas configurar y selecciona "Reiniciar". Esto reiniciará el servicio y aplicará cualquier cambio en la configuración.</a:t>
            </a:r>
          </a:p>
          <a:p>
            <a:pPr marL="342900" indent="-342900" algn="just">
              <a:buFont typeface="+mj-lt"/>
              <a:buAutoNum type="arabicParenR"/>
            </a:pPr>
            <a:r>
              <a:rPr lang="es-ES" b="1" i="0" dirty="0">
                <a:effectLst/>
                <a:latin typeface="Söhne"/>
              </a:rPr>
              <a:t>Configura el Firewall:</a:t>
            </a:r>
            <a:r>
              <a:rPr lang="es-ES" b="0" i="0" dirty="0">
                <a:effectLst/>
                <a:latin typeface="Söhne"/>
              </a:rPr>
              <a:t> Además de reiniciar el servicio, asegúrate de configurar el firewall para permitir conexiones entrantes en el puerto utilizado por SQL Server (generalmente el puerto 1433). Puedes crear una regla de entrada en el Firewall de Windows para permitir el tráfico en ese puerto.</a:t>
            </a:r>
          </a:p>
          <a:p>
            <a:pPr algn="just"/>
            <a:r>
              <a:rPr lang="es-ES" b="0" i="0" dirty="0">
                <a:effectLst/>
                <a:latin typeface="Söhne"/>
              </a:rPr>
              <a:t>Ten en cuenta que estos pasos pueden variar dependiendo de la versión de SQL Server que estés utilizando y de la configuración específica de tu entorno. Si sigues teniendo problemas para habilitar conexiones remotas, te recomiendo consultar la documentación de SQL Server específica para tu versión o buscar ayuda en foros de soporte técnico relacionados con SQL Server.</a:t>
            </a:r>
          </a:p>
        </p:txBody>
      </p:sp>
      <p:pic>
        <p:nvPicPr>
          <p:cNvPr id="1026" name="Picture 2" descr="1433 SQL Server Not Listening Error: How to solve?">
            <a:extLst>
              <a:ext uri="{FF2B5EF4-FFF2-40B4-BE49-F238E27FC236}">
                <a16:creationId xmlns:a16="http://schemas.microsoft.com/office/drawing/2014/main" id="{A2CF1F7C-8319-836A-E1BC-FC5503F0E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2540" y="2587227"/>
            <a:ext cx="3929885" cy="2843212"/>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descr="Insignia de cruz con relleno sólido">
            <a:extLst>
              <a:ext uri="{FF2B5EF4-FFF2-40B4-BE49-F238E27FC236}">
                <a16:creationId xmlns:a16="http://schemas.microsoft.com/office/drawing/2014/main" id="{AB89DA98-3D5C-66E2-0F7C-03FEC6E7CD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3024" y="776287"/>
            <a:ext cx="1838325" cy="1838325"/>
          </a:xfrm>
          <a:prstGeom prst="rect">
            <a:avLst/>
          </a:prstGeom>
        </p:spPr>
      </p:pic>
      <p:sp>
        <p:nvSpPr>
          <p:cNvPr id="6" name="CuadroTexto 5">
            <a:extLst>
              <a:ext uri="{FF2B5EF4-FFF2-40B4-BE49-F238E27FC236}">
                <a16:creationId xmlns:a16="http://schemas.microsoft.com/office/drawing/2014/main" id="{D6A256D7-6589-A40D-75C6-4197D6921581}"/>
              </a:ext>
            </a:extLst>
          </p:cNvPr>
          <p:cNvSpPr txBox="1"/>
          <p:nvPr/>
        </p:nvSpPr>
        <p:spPr>
          <a:xfrm>
            <a:off x="409575" y="276225"/>
            <a:ext cx="11372850" cy="369332"/>
          </a:xfrm>
          <a:prstGeom prst="rect">
            <a:avLst/>
          </a:prstGeom>
          <a:noFill/>
        </p:spPr>
        <p:txBody>
          <a:bodyPr wrap="square" rtlCol="0">
            <a:spAutoFit/>
          </a:bodyPr>
          <a:lstStyle/>
          <a:p>
            <a:pPr algn="ctr"/>
            <a:r>
              <a:rPr lang="es-DO" b="1" dirty="0">
                <a:effectLst>
                  <a:outerShdw blurRad="38100" dist="38100" dir="2700000" algn="tl">
                    <a:srgbClr val="000000">
                      <a:alpha val="43137"/>
                    </a:srgbClr>
                  </a:outerShdw>
                </a:effectLst>
              </a:rPr>
              <a:t>SI TE DA ERROR EN LA EJECUCION DEL PROGRAMA CUANDO ESTE LISTO CON EL CODIGO C#. SIGUE ESTOS.</a:t>
            </a:r>
          </a:p>
        </p:txBody>
      </p:sp>
    </p:spTree>
    <p:extLst>
      <p:ext uri="{BB962C8B-B14F-4D97-AF65-F5344CB8AC3E}">
        <p14:creationId xmlns:p14="http://schemas.microsoft.com/office/powerpoint/2010/main" val="1403205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E4B220A-EFB2-9A14-84E0-B49DD29BA83D}"/>
              </a:ext>
            </a:extLst>
          </p:cNvPr>
          <p:cNvPicPr>
            <a:picLocks noChangeAspect="1"/>
          </p:cNvPicPr>
          <p:nvPr/>
        </p:nvPicPr>
        <p:blipFill>
          <a:blip r:embed="rId2"/>
          <a:stretch>
            <a:fillRect/>
          </a:stretch>
        </p:blipFill>
        <p:spPr>
          <a:xfrm>
            <a:off x="838200" y="1139825"/>
            <a:ext cx="10515600" cy="5391150"/>
          </a:xfrm>
          <a:prstGeom prst="rect">
            <a:avLst/>
          </a:prstGeom>
        </p:spPr>
      </p:pic>
      <p:sp>
        <p:nvSpPr>
          <p:cNvPr id="6" name="CuadroTexto 5">
            <a:extLst>
              <a:ext uri="{FF2B5EF4-FFF2-40B4-BE49-F238E27FC236}">
                <a16:creationId xmlns:a16="http://schemas.microsoft.com/office/drawing/2014/main" id="{7467E417-C872-2E5A-3676-2DD3F11A257E}"/>
              </a:ext>
            </a:extLst>
          </p:cNvPr>
          <p:cNvSpPr txBox="1"/>
          <p:nvPr/>
        </p:nvSpPr>
        <p:spPr>
          <a:xfrm>
            <a:off x="667657" y="261257"/>
            <a:ext cx="10958286" cy="646331"/>
          </a:xfrm>
          <a:prstGeom prst="rect">
            <a:avLst/>
          </a:prstGeom>
          <a:noFill/>
        </p:spPr>
        <p:txBody>
          <a:bodyPr wrap="square" rtlCol="0">
            <a:spAutoFit/>
          </a:bodyPr>
          <a:lstStyle/>
          <a:p>
            <a:r>
              <a:rPr lang="es-DO" dirty="0"/>
              <a:t>Como mencione anteriormente, muchas veces necesitamos reiniciar el servicio de SQL Server, ya que a veces se para según las acciones que hemos realizado.</a:t>
            </a:r>
          </a:p>
        </p:txBody>
      </p:sp>
    </p:spTree>
    <p:extLst>
      <p:ext uri="{BB962C8B-B14F-4D97-AF65-F5344CB8AC3E}">
        <p14:creationId xmlns:p14="http://schemas.microsoft.com/office/powerpoint/2010/main" val="1150225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4310163E-C653-46ED-BB9C-ACD1909DE550}"/>
              </a:ext>
            </a:extLst>
          </p:cNvPr>
          <p:cNvSpPr txBox="1"/>
          <p:nvPr/>
        </p:nvSpPr>
        <p:spPr>
          <a:xfrm>
            <a:off x="5015883" y="976544"/>
            <a:ext cx="3426781" cy="369332"/>
          </a:xfrm>
          <a:prstGeom prst="rect">
            <a:avLst/>
          </a:prstGeom>
          <a:noFill/>
        </p:spPr>
        <p:txBody>
          <a:bodyPr wrap="square" rtlCol="0">
            <a:spAutoFit/>
          </a:bodyPr>
          <a:lstStyle/>
          <a:p>
            <a:r>
              <a:rPr lang="en-US" b="1" dirty="0">
                <a:solidFill>
                  <a:srgbClr val="0070C0"/>
                </a:solidFill>
              </a:rPr>
              <a:t>Proyecto Compartido con C#</a:t>
            </a:r>
            <a:endParaRPr lang="es-ES" b="1" dirty="0">
              <a:solidFill>
                <a:srgbClr val="0070C0"/>
              </a:solidFill>
            </a:endParaRPr>
          </a:p>
        </p:txBody>
      </p:sp>
      <p:sp>
        <p:nvSpPr>
          <p:cNvPr id="15" name="CuadroTexto 14">
            <a:extLst>
              <a:ext uri="{FF2B5EF4-FFF2-40B4-BE49-F238E27FC236}">
                <a16:creationId xmlns:a16="http://schemas.microsoft.com/office/drawing/2014/main" id="{4411F459-CB33-40F5-97CC-A09AFE1DDBAD}"/>
              </a:ext>
            </a:extLst>
          </p:cNvPr>
          <p:cNvSpPr txBox="1"/>
          <p:nvPr/>
        </p:nvSpPr>
        <p:spPr>
          <a:xfrm>
            <a:off x="5015882" y="1891800"/>
            <a:ext cx="4518735" cy="369332"/>
          </a:xfrm>
          <a:prstGeom prst="rect">
            <a:avLst/>
          </a:prstGeom>
          <a:noFill/>
        </p:spPr>
        <p:txBody>
          <a:bodyPr wrap="square" rtlCol="0">
            <a:spAutoFit/>
          </a:bodyPr>
          <a:lstStyle/>
          <a:p>
            <a:r>
              <a:rPr lang="en-US" b="1" dirty="0">
                <a:solidFill>
                  <a:srgbClr val="0070C0"/>
                </a:solidFill>
              </a:rPr>
              <a:t>Pagina o Funcion Principal con XAML</a:t>
            </a:r>
            <a:endParaRPr lang="es-ES" b="1" dirty="0">
              <a:solidFill>
                <a:srgbClr val="0070C0"/>
              </a:solidFill>
            </a:endParaRPr>
          </a:p>
        </p:txBody>
      </p:sp>
      <p:sp>
        <p:nvSpPr>
          <p:cNvPr id="16" name="CuadroTexto 15">
            <a:extLst>
              <a:ext uri="{FF2B5EF4-FFF2-40B4-BE49-F238E27FC236}">
                <a16:creationId xmlns:a16="http://schemas.microsoft.com/office/drawing/2014/main" id="{F41FE576-DE6C-4C65-B54F-F1A13E19C27B}"/>
              </a:ext>
            </a:extLst>
          </p:cNvPr>
          <p:cNvSpPr txBox="1"/>
          <p:nvPr/>
        </p:nvSpPr>
        <p:spPr>
          <a:xfrm>
            <a:off x="6551720" y="2595810"/>
            <a:ext cx="5513033" cy="369332"/>
          </a:xfrm>
          <a:prstGeom prst="rect">
            <a:avLst/>
          </a:prstGeom>
          <a:noFill/>
        </p:spPr>
        <p:txBody>
          <a:bodyPr wrap="square" rtlCol="0">
            <a:spAutoFit/>
          </a:bodyPr>
          <a:lstStyle/>
          <a:p>
            <a:r>
              <a:rPr lang="en-US" b="1" dirty="0">
                <a:solidFill>
                  <a:srgbClr val="0070C0"/>
                </a:solidFill>
              </a:rPr>
              <a:t>Pagina principal con C# logica del Programa</a:t>
            </a:r>
            <a:endParaRPr lang="es-ES" b="1" dirty="0">
              <a:solidFill>
                <a:srgbClr val="0070C0"/>
              </a:solidFill>
            </a:endParaRPr>
          </a:p>
        </p:txBody>
      </p:sp>
      <p:sp>
        <p:nvSpPr>
          <p:cNvPr id="17" name="CuadroTexto 16">
            <a:extLst>
              <a:ext uri="{FF2B5EF4-FFF2-40B4-BE49-F238E27FC236}">
                <a16:creationId xmlns:a16="http://schemas.microsoft.com/office/drawing/2014/main" id="{781F5E71-6025-4EC0-B4BD-CB0EE1EE647F}"/>
              </a:ext>
            </a:extLst>
          </p:cNvPr>
          <p:cNvSpPr txBox="1"/>
          <p:nvPr/>
        </p:nvSpPr>
        <p:spPr>
          <a:xfrm>
            <a:off x="3776623" y="3137348"/>
            <a:ext cx="5070800" cy="369332"/>
          </a:xfrm>
          <a:prstGeom prst="rect">
            <a:avLst/>
          </a:prstGeom>
          <a:noFill/>
        </p:spPr>
        <p:txBody>
          <a:bodyPr wrap="square" rtlCol="0">
            <a:spAutoFit/>
          </a:bodyPr>
          <a:lstStyle/>
          <a:p>
            <a:r>
              <a:rPr lang="en-US" b="1" dirty="0">
                <a:solidFill>
                  <a:srgbClr val="0070C0"/>
                </a:solidFill>
              </a:rPr>
              <a:t>Proyecto Android y Ejecutable por defecto.</a:t>
            </a:r>
            <a:endParaRPr lang="es-ES" b="1" dirty="0">
              <a:solidFill>
                <a:srgbClr val="0070C0"/>
              </a:solidFill>
            </a:endParaRPr>
          </a:p>
        </p:txBody>
      </p:sp>
      <p:sp>
        <p:nvSpPr>
          <p:cNvPr id="18" name="CuadroTexto 17">
            <a:extLst>
              <a:ext uri="{FF2B5EF4-FFF2-40B4-BE49-F238E27FC236}">
                <a16:creationId xmlns:a16="http://schemas.microsoft.com/office/drawing/2014/main" id="{36297DF4-756A-411D-B43F-A1AC51486D2A}"/>
              </a:ext>
            </a:extLst>
          </p:cNvPr>
          <p:cNvSpPr txBox="1"/>
          <p:nvPr/>
        </p:nvSpPr>
        <p:spPr>
          <a:xfrm>
            <a:off x="4598633" y="4103249"/>
            <a:ext cx="5220070" cy="369332"/>
          </a:xfrm>
          <a:prstGeom prst="rect">
            <a:avLst/>
          </a:prstGeom>
          <a:noFill/>
        </p:spPr>
        <p:txBody>
          <a:bodyPr wrap="square" rtlCol="0">
            <a:spAutoFit/>
          </a:bodyPr>
          <a:lstStyle/>
          <a:p>
            <a:r>
              <a:rPr lang="en-US" b="1" dirty="0">
                <a:solidFill>
                  <a:srgbClr val="0070C0"/>
                </a:solidFill>
              </a:rPr>
              <a:t>Recurso o Imagen para el Banner o Encabezado</a:t>
            </a:r>
            <a:endParaRPr lang="es-ES" b="1" dirty="0">
              <a:solidFill>
                <a:srgbClr val="0070C0"/>
              </a:solidFill>
            </a:endParaRPr>
          </a:p>
        </p:txBody>
      </p:sp>
      <p:sp>
        <p:nvSpPr>
          <p:cNvPr id="19" name="CuadroTexto 18">
            <a:extLst>
              <a:ext uri="{FF2B5EF4-FFF2-40B4-BE49-F238E27FC236}">
                <a16:creationId xmlns:a16="http://schemas.microsoft.com/office/drawing/2014/main" id="{373F8432-C219-49CA-83BF-1C4AD5C5BBDF}"/>
              </a:ext>
            </a:extLst>
          </p:cNvPr>
          <p:cNvSpPr txBox="1"/>
          <p:nvPr/>
        </p:nvSpPr>
        <p:spPr>
          <a:xfrm>
            <a:off x="4742156" y="203278"/>
            <a:ext cx="3426781" cy="369332"/>
          </a:xfrm>
          <a:prstGeom prst="rect">
            <a:avLst/>
          </a:prstGeom>
          <a:noFill/>
        </p:spPr>
        <p:txBody>
          <a:bodyPr wrap="square" rtlCol="0">
            <a:spAutoFit/>
          </a:bodyPr>
          <a:lstStyle/>
          <a:p>
            <a:r>
              <a:rPr lang="en-US" b="1" dirty="0">
                <a:solidFill>
                  <a:srgbClr val="0070C0"/>
                </a:solidFill>
              </a:rPr>
              <a:t>Solucion o Proyecto Principal</a:t>
            </a:r>
            <a:endParaRPr lang="es-ES" b="1" dirty="0">
              <a:solidFill>
                <a:srgbClr val="0070C0"/>
              </a:solidFill>
            </a:endParaRPr>
          </a:p>
        </p:txBody>
      </p:sp>
      <p:sp>
        <p:nvSpPr>
          <p:cNvPr id="2" name="CuadroTexto 1">
            <a:extLst>
              <a:ext uri="{FF2B5EF4-FFF2-40B4-BE49-F238E27FC236}">
                <a16:creationId xmlns:a16="http://schemas.microsoft.com/office/drawing/2014/main" id="{6CBDE6B0-3994-B485-8209-60835BE3E680}"/>
              </a:ext>
            </a:extLst>
          </p:cNvPr>
          <p:cNvSpPr txBox="1"/>
          <p:nvPr/>
        </p:nvSpPr>
        <p:spPr>
          <a:xfrm>
            <a:off x="3502617" y="5408908"/>
            <a:ext cx="8384583" cy="1246495"/>
          </a:xfrm>
          <a:prstGeom prst="rect">
            <a:avLst/>
          </a:prstGeom>
          <a:noFill/>
        </p:spPr>
        <p:txBody>
          <a:bodyPr wrap="square" rtlCol="0">
            <a:spAutoFit/>
          </a:bodyPr>
          <a:lstStyle/>
          <a:p>
            <a:pPr algn="ctr"/>
            <a:r>
              <a:rPr lang="es-DO" sz="2500" b="1" dirty="0">
                <a:solidFill>
                  <a:srgbClr val="FF0000"/>
                </a:solidFill>
              </a:rPr>
              <a:t>En el proyecto anterior modificamos y creamos algunos archivos en este vamos a crear uno que se llame CRUD, y lo vamos a agregar a estos.</a:t>
            </a:r>
          </a:p>
        </p:txBody>
      </p:sp>
      <p:pic>
        <p:nvPicPr>
          <p:cNvPr id="25" name="Imagen 24">
            <a:extLst>
              <a:ext uri="{FF2B5EF4-FFF2-40B4-BE49-F238E27FC236}">
                <a16:creationId xmlns:a16="http://schemas.microsoft.com/office/drawing/2014/main" id="{1B96A3C9-548A-4A75-BE30-D0BB644D59A8}"/>
              </a:ext>
            </a:extLst>
          </p:cNvPr>
          <p:cNvPicPr>
            <a:picLocks noChangeAspect="1"/>
          </p:cNvPicPr>
          <p:nvPr/>
        </p:nvPicPr>
        <p:blipFill>
          <a:blip r:embed="rId2"/>
          <a:stretch>
            <a:fillRect/>
          </a:stretch>
        </p:blipFill>
        <p:spPr>
          <a:xfrm>
            <a:off x="197262" y="47101"/>
            <a:ext cx="2548341" cy="6783777"/>
          </a:xfrm>
          <a:prstGeom prst="rect">
            <a:avLst/>
          </a:prstGeom>
        </p:spPr>
      </p:pic>
      <p:cxnSp>
        <p:nvCxnSpPr>
          <p:cNvPr id="9" name="Conector recto de flecha 8">
            <a:extLst>
              <a:ext uri="{FF2B5EF4-FFF2-40B4-BE49-F238E27FC236}">
                <a16:creationId xmlns:a16="http://schemas.microsoft.com/office/drawing/2014/main" id="{9D3D7483-C463-40CD-8F57-6D10FCD064D0}"/>
              </a:ext>
            </a:extLst>
          </p:cNvPr>
          <p:cNvCxnSpPr>
            <a:cxnSpLocks/>
          </p:cNvCxnSpPr>
          <p:nvPr/>
        </p:nvCxnSpPr>
        <p:spPr>
          <a:xfrm flipV="1">
            <a:off x="1757402" y="4287915"/>
            <a:ext cx="2841231" cy="1211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EB154FF1-6988-42B4-B3D3-62D6E8D92884}"/>
              </a:ext>
            </a:extLst>
          </p:cNvPr>
          <p:cNvCxnSpPr>
            <a:cxnSpLocks/>
          </p:cNvCxnSpPr>
          <p:nvPr/>
        </p:nvCxnSpPr>
        <p:spPr>
          <a:xfrm flipV="1">
            <a:off x="1757402" y="1109709"/>
            <a:ext cx="3125316" cy="12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9EF773B1-B26C-4408-8A71-A58DD62E28EF}"/>
              </a:ext>
            </a:extLst>
          </p:cNvPr>
          <p:cNvCxnSpPr>
            <a:cxnSpLocks/>
          </p:cNvCxnSpPr>
          <p:nvPr/>
        </p:nvCxnSpPr>
        <p:spPr>
          <a:xfrm flipV="1">
            <a:off x="2045776" y="3289176"/>
            <a:ext cx="1875599" cy="95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C6BD1FD-404E-448F-88CC-633DCD20AC63}"/>
              </a:ext>
            </a:extLst>
          </p:cNvPr>
          <p:cNvCxnSpPr>
            <a:cxnSpLocks/>
          </p:cNvCxnSpPr>
          <p:nvPr/>
        </p:nvCxnSpPr>
        <p:spPr>
          <a:xfrm>
            <a:off x="1842642" y="2121763"/>
            <a:ext cx="3040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68A8CA9E-EB68-4B48-A207-8A9E536DC7E1}"/>
              </a:ext>
            </a:extLst>
          </p:cNvPr>
          <p:cNvCxnSpPr>
            <a:cxnSpLocks/>
          </p:cNvCxnSpPr>
          <p:nvPr/>
        </p:nvCxnSpPr>
        <p:spPr>
          <a:xfrm>
            <a:off x="2247254" y="2371884"/>
            <a:ext cx="4304466" cy="380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341E4B2C-DFDF-4B2E-A17D-B7994FA7EDE6}"/>
              </a:ext>
            </a:extLst>
          </p:cNvPr>
          <p:cNvCxnSpPr>
            <a:cxnSpLocks/>
            <a:endCxn id="19" idx="1"/>
          </p:cNvCxnSpPr>
          <p:nvPr/>
        </p:nvCxnSpPr>
        <p:spPr>
          <a:xfrm flipV="1">
            <a:off x="2045776" y="387944"/>
            <a:ext cx="2696380" cy="65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04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CCC8A2-7094-E2D0-A2A4-D24F5C3D956A}"/>
              </a:ext>
            </a:extLst>
          </p:cNvPr>
          <p:cNvSpPr txBox="1"/>
          <p:nvPr/>
        </p:nvSpPr>
        <p:spPr>
          <a:xfrm>
            <a:off x="244098" y="27193"/>
            <a:ext cx="11348633" cy="6555641"/>
          </a:xfrm>
          <a:prstGeom prst="rect">
            <a:avLst/>
          </a:prstGeom>
          <a:noFill/>
        </p:spPr>
        <p:txBody>
          <a:bodyPr wrap="square">
            <a:spAutoFit/>
          </a:bodyPr>
          <a:lstStyle/>
          <a:p>
            <a:r>
              <a:rPr lang="es-DO" sz="1500" dirty="0">
                <a:solidFill>
                  <a:srgbClr val="0000FF"/>
                </a:solidFill>
                <a:latin typeface="Cascadia Mono" panose="020B0609020000020004" pitchFamily="49" charset="0"/>
              </a:rPr>
              <a:t>using</a:t>
            </a:r>
            <a:r>
              <a:rPr lang="es-DO" sz="1500" dirty="0">
                <a:solidFill>
                  <a:srgbClr val="000000"/>
                </a:solidFill>
                <a:latin typeface="Cascadia Mono" panose="020B0609020000020004" pitchFamily="49" charset="0"/>
              </a:rPr>
              <a:t> System;</a:t>
            </a:r>
          </a:p>
          <a:p>
            <a:r>
              <a:rPr lang="es-DO" sz="1500" dirty="0">
                <a:solidFill>
                  <a:srgbClr val="0000FF"/>
                </a:solidFill>
                <a:latin typeface="Cascadia Mono" panose="020B0609020000020004" pitchFamily="49" charset="0"/>
              </a:rPr>
              <a:t>using</a:t>
            </a:r>
            <a:r>
              <a:rPr lang="es-DO" sz="1500" dirty="0">
                <a:solidFill>
                  <a:srgbClr val="000000"/>
                </a:solidFill>
                <a:latin typeface="Cascadia Mono" panose="020B0609020000020004" pitchFamily="49" charset="0"/>
              </a:rPr>
              <a:t> Xamarin.Forms;</a:t>
            </a:r>
          </a:p>
          <a:p>
            <a:r>
              <a:rPr lang="es-DO" sz="1500" dirty="0">
                <a:solidFill>
                  <a:srgbClr val="0000FF"/>
                </a:solidFill>
                <a:latin typeface="Cascadia Mono" panose="020B0609020000020004" pitchFamily="49" charset="0"/>
              </a:rPr>
              <a:t>using</a:t>
            </a:r>
            <a:r>
              <a:rPr lang="es-DO" sz="1500" dirty="0">
                <a:solidFill>
                  <a:srgbClr val="000000"/>
                </a:solidFill>
                <a:latin typeface="Cascadia Mono" panose="020B0609020000020004" pitchFamily="49" charset="0"/>
              </a:rPr>
              <a:t> Xamarin.Forms.Xaml;</a:t>
            </a:r>
          </a:p>
          <a:p>
            <a:endParaRPr lang="es-DO" sz="1500" dirty="0">
              <a:solidFill>
                <a:srgbClr val="000000"/>
              </a:solidFill>
              <a:latin typeface="Cascadia Mono" panose="020B0609020000020004" pitchFamily="49" charset="0"/>
            </a:endParaRPr>
          </a:p>
          <a:p>
            <a:r>
              <a:rPr lang="es-DO" sz="1500" dirty="0">
                <a:solidFill>
                  <a:srgbClr val="0000FF"/>
                </a:solidFill>
                <a:latin typeface="Cascadia Mono" panose="020B0609020000020004" pitchFamily="49" charset="0"/>
              </a:rPr>
              <a:t>namespace</a:t>
            </a:r>
            <a:r>
              <a:rPr lang="es-DO" sz="1500" dirty="0">
                <a:solidFill>
                  <a:srgbClr val="000000"/>
                </a:solidFill>
                <a:latin typeface="Cascadia Mono" panose="020B0609020000020004" pitchFamily="49" charset="0"/>
              </a:rPr>
              <a:t> VENTAS_2023</a:t>
            </a:r>
          </a:p>
          <a:p>
            <a:r>
              <a:rPr lang="es-DO" sz="1500" dirty="0">
                <a:solidFill>
                  <a:srgbClr val="000000"/>
                </a:solidFill>
                <a:latin typeface="Cascadia Mono" panose="020B0609020000020004" pitchFamily="49" charset="0"/>
              </a:rPr>
              <a:t>{</a:t>
            </a:r>
          </a:p>
          <a:p>
            <a:r>
              <a:rPr lang="en-US" sz="1500" dirty="0">
                <a:solidFill>
                  <a:srgbClr val="000000"/>
                </a:solidFill>
                <a:latin typeface="Cascadia Mono" panose="020B0609020000020004" pitchFamily="49" charset="0"/>
              </a:rPr>
              <a:t>    </a:t>
            </a:r>
            <a:r>
              <a:rPr lang="en-US" sz="1500" dirty="0">
                <a:solidFill>
                  <a:srgbClr val="0000FF"/>
                </a:solidFill>
                <a:latin typeface="Cascadia Mono" panose="020B0609020000020004" pitchFamily="49" charset="0"/>
              </a:rPr>
              <a:t>public</a:t>
            </a:r>
            <a:r>
              <a:rPr lang="en-US" sz="1500" dirty="0">
                <a:solidFill>
                  <a:srgbClr val="000000"/>
                </a:solidFill>
                <a:latin typeface="Cascadia Mono" panose="020B0609020000020004" pitchFamily="49" charset="0"/>
              </a:rPr>
              <a:t> </a:t>
            </a:r>
            <a:r>
              <a:rPr lang="en-US" sz="1500" dirty="0">
                <a:solidFill>
                  <a:srgbClr val="0000FF"/>
                </a:solidFill>
                <a:latin typeface="Cascadia Mono" panose="020B0609020000020004" pitchFamily="49" charset="0"/>
              </a:rPr>
              <a:t>partial</a:t>
            </a:r>
            <a:r>
              <a:rPr lang="en-US" sz="1500" dirty="0">
                <a:solidFill>
                  <a:srgbClr val="000000"/>
                </a:solidFill>
                <a:latin typeface="Cascadia Mono" panose="020B0609020000020004" pitchFamily="49" charset="0"/>
              </a:rPr>
              <a:t> </a:t>
            </a:r>
            <a:r>
              <a:rPr lang="en-US" sz="1500" dirty="0">
                <a:solidFill>
                  <a:srgbClr val="0000FF"/>
                </a:solidFill>
                <a:latin typeface="Cascadia Mono" panose="020B0609020000020004" pitchFamily="49" charset="0"/>
              </a:rPr>
              <a:t>class</a:t>
            </a:r>
            <a:r>
              <a:rPr lang="en-US" sz="1500" dirty="0">
                <a:solidFill>
                  <a:srgbClr val="000000"/>
                </a:solidFill>
                <a:latin typeface="Cascadia Mono" panose="020B0609020000020004" pitchFamily="49" charset="0"/>
              </a:rPr>
              <a:t> </a:t>
            </a:r>
            <a:r>
              <a:rPr lang="en-US" sz="1500" dirty="0">
                <a:solidFill>
                  <a:srgbClr val="2B91AF"/>
                </a:solidFill>
                <a:latin typeface="Cascadia Mono" panose="020B0609020000020004" pitchFamily="49" charset="0"/>
              </a:rPr>
              <a:t>App</a:t>
            </a:r>
            <a:r>
              <a:rPr lang="en-US" sz="1500" dirty="0">
                <a:solidFill>
                  <a:srgbClr val="000000"/>
                </a:solidFill>
                <a:latin typeface="Cascadia Mono" panose="020B0609020000020004" pitchFamily="49" charset="0"/>
              </a:rPr>
              <a:t> : Application</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public</a:t>
            </a:r>
            <a:r>
              <a:rPr lang="es-DO" sz="1500" dirty="0">
                <a:solidFill>
                  <a:srgbClr val="000000"/>
                </a:solidFill>
                <a:latin typeface="Cascadia Mono" panose="020B0609020000020004" pitchFamily="49" charset="0"/>
              </a:rPr>
              <a:t> </a:t>
            </a:r>
            <a:r>
              <a:rPr lang="es-DO" sz="1500" dirty="0">
                <a:solidFill>
                  <a:srgbClr val="2B91AF"/>
                </a:solidFill>
                <a:latin typeface="Cascadia Mono" panose="020B0609020000020004" pitchFamily="49" charset="0"/>
              </a:rPr>
              <a:t>App</a:t>
            </a:r>
            <a:r>
              <a:rPr lang="es-DO" sz="15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InitializeComponent();</a:t>
            </a:r>
          </a:p>
          <a:p>
            <a:endParaRPr lang="es-DO" sz="1500" dirty="0">
              <a:solidFill>
                <a:srgbClr val="000000"/>
              </a:solidFill>
              <a:latin typeface="Cascadia Mono" panose="020B0609020000020004" pitchFamily="49" charset="0"/>
            </a:endParaRPr>
          </a:p>
          <a:p>
            <a:r>
              <a:rPr lang="es-DO" sz="1500" dirty="0">
                <a:solidFill>
                  <a:srgbClr val="000000"/>
                </a:solidFill>
                <a:highlight>
                  <a:srgbClr val="FFFF00"/>
                </a:highlight>
                <a:latin typeface="Cascadia Mono" panose="020B0609020000020004" pitchFamily="49" charset="0"/>
              </a:rPr>
              <a:t>            MainPage = </a:t>
            </a:r>
            <a:r>
              <a:rPr lang="es-DO" sz="1500" dirty="0">
                <a:solidFill>
                  <a:srgbClr val="0000FF"/>
                </a:solidFill>
                <a:highlight>
                  <a:srgbClr val="FFFF00"/>
                </a:highlight>
                <a:latin typeface="Cascadia Mono" panose="020B0609020000020004" pitchFamily="49" charset="0"/>
              </a:rPr>
              <a:t>new</a:t>
            </a:r>
            <a:r>
              <a:rPr lang="es-DO" sz="1500" dirty="0">
                <a:solidFill>
                  <a:srgbClr val="000000"/>
                </a:solidFill>
                <a:highlight>
                  <a:srgbClr val="FFFF00"/>
                </a:highlight>
                <a:latin typeface="Cascadia Mono" panose="020B0609020000020004" pitchFamily="49" charset="0"/>
              </a:rPr>
              <a:t> NavigationPage( </a:t>
            </a:r>
            <a:r>
              <a:rPr lang="es-DO" sz="1500" dirty="0">
                <a:solidFill>
                  <a:srgbClr val="0000FF"/>
                </a:solidFill>
                <a:highlight>
                  <a:srgbClr val="FFFF00"/>
                </a:highlight>
                <a:latin typeface="Cascadia Mono" panose="020B0609020000020004" pitchFamily="49" charset="0"/>
              </a:rPr>
              <a:t>new</a:t>
            </a:r>
            <a:r>
              <a:rPr lang="es-DO" sz="1500" dirty="0">
                <a:solidFill>
                  <a:srgbClr val="000000"/>
                </a:solidFill>
                <a:highlight>
                  <a:srgbClr val="FFFF00"/>
                </a:highlight>
                <a:latin typeface="Cascadia Mono" panose="020B0609020000020004" pitchFamily="49" charset="0"/>
              </a:rPr>
              <a:t> MainPage());</a:t>
            </a:r>
          </a:p>
          <a:p>
            <a:r>
              <a:rPr lang="es-DO" sz="1500" dirty="0">
                <a:solidFill>
                  <a:srgbClr val="000000"/>
                </a:solidFill>
                <a:latin typeface="Cascadia Mono" panose="020B0609020000020004" pitchFamily="49" charset="0"/>
              </a:rPr>
              <a:t>        }</a:t>
            </a:r>
          </a:p>
          <a:p>
            <a:endParaRPr lang="es-DO" sz="1500" dirty="0">
              <a:solidFill>
                <a:srgbClr val="000000"/>
              </a:solidFill>
              <a:latin typeface="Cascadia Mono" panose="020B0609020000020004" pitchFamily="49" charset="0"/>
            </a:endParaRP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protected</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override</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void</a:t>
            </a:r>
            <a:r>
              <a:rPr lang="es-DO" sz="1500" dirty="0">
                <a:solidFill>
                  <a:srgbClr val="000000"/>
                </a:solidFill>
                <a:latin typeface="Cascadia Mono" panose="020B0609020000020004" pitchFamily="49" charset="0"/>
              </a:rPr>
              <a:t> OnStart()</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a:t>
            </a:r>
          </a:p>
          <a:p>
            <a:endParaRPr lang="es-DO" sz="1500" dirty="0">
              <a:solidFill>
                <a:srgbClr val="000000"/>
              </a:solidFill>
              <a:latin typeface="Cascadia Mono" panose="020B0609020000020004" pitchFamily="49" charset="0"/>
            </a:endParaRP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protected</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override</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void</a:t>
            </a:r>
            <a:r>
              <a:rPr lang="es-DO" sz="1500" dirty="0">
                <a:solidFill>
                  <a:srgbClr val="000000"/>
                </a:solidFill>
                <a:latin typeface="Cascadia Mono" panose="020B0609020000020004" pitchFamily="49" charset="0"/>
              </a:rPr>
              <a:t> OnSleep()</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a:t>
            </a:r>
          </a:p>
          <a:p>
            <a:endParaRPr lang="es-DO" sz="1500" dirty="0">
              <a:solidFill>
                <a:srgbClr val="000000"/>
              </a:solidFill>
              <a:latin typeface="Cascadia Mono" panose="020B0609020000020004" pitchFamily="49" charset="0"/>
            </a:endParaRP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protected</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override</a:t>
            </a:r>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void</a:t>
            </a:r>
            <a:r>
              <a:rPr lang="es-DO" sz="1500" dirty="0">
                <a:solidFill>
                  <a:srgbClr val="000000"/>
                </a:solidFill>
                <a:latin typeface="Cascadia Mono" panose="020B0609020000020004" pitchFamily="49" charset="0"/>
              </a:rPr>
              <a:t> OnResume()</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a:t>
            </a:r>
          </a:p>
        </p:txBody>
      </p:sp>
      <p:sp>
        <p:nvSpPr>
          <p:cNvPr id="4" name="CuadroTexto 3">
            <a:extLst>
              <a:ext uri="{FF2B5EF4-FFF2-40B4-BE49-F238E27FC236}">
                <a16:creationId xmlns:a16="http://schemas.microsoft.com/office/drawing/2014/main" id="{FC2B8917-6AF1-7F13-D11D-706A44926707}"/>
              </a:ext>
            </a:extLst>
          </p:cNvPr>
          <p:cNvSpPr txBox="1"/>
          <p:nvPr/>
        </p:nvSpPr>
        <p:spPr>
          <a:xfrm>
            <a:off x="8586061" y="604434"/>
            <a:ext cx="3115159" cy="861774"/>
          </a:xfrm>
          <a:prstGeom prst="rect">
            <a:avLst/>
          </a:prstGeom>
          <a:noFill/>
        </p:spPr>
        <p:txBody>
          <a:bodyPr wrap="square" rtlCol="0">
            <a:spAutoFit/>
          </a:bodyPr>
          <a:lstStyle/>
          <a:p>
            <a:pPr algn="ctr"/>
            <a:r>
              <a:rPr lang="es-DO" sz="2500" dirty="0">
                <a:highlight>
                  <a:srgbClr val="FFFF00"/>
                </a:highlight>
              </a:rPr>
              <a:t>Modificamos el App.xaml.cs</a:t>
            </a:r>
          </a:p>
        </p:txBody>
      </p:sp>
    </p:spTree>
    <p:extLst>
      <p:ext uri="{BB962C8B-B14F-4D97-AF65-F5344CB8AC3E}">
        <p14:creationId xmlns:p14="http://schemas.microsoft.com/office/powerpoint/2010/main" val="1531546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4AB6497-CE3D-7A30-1343-F2DF23ECC69B}"/>
              </a:ext>
            </a:extLst>
          </p:cNvPr>
          <p:cNvSpPr txBox="1"/>
          <p:nvPr/>
        </p:nvSpPr>
        <p:spPr>
          <a:xfrm>
            <a:off x="202168" y="348785"/>
            <a:ext cx="11787664" cy="6355586"/>
          </a:xfrm>
          <a:prstGeom prst="rect">
            <a:avLst/>
          </a:prstGeom>
          <a:noFill/>
        </p:spPr>
        <p:txBody>
          <a:bodyPr wrap="square">
            <a:spAutoFit/>
          </a:bodyPr>
          <a:lstStyle/>
          <a:p>
            <a:r>
              <a:rPr lang="es-DO" sz="550" dirty="0">
                <a:solidFill>
                  <a:srgbClr val="0000FF"/>
                </a:solidFill>
                <a:latin typeface="Cascadia Mono" panose="020B0609020000020004" pitchFamily="49" charset="0"/>
              </a:rPr>
              <a:t>&lt;?xml version="1.0" encoding="utf-8" ?&gt;</a:t>
            </a:r>
            <a:endParaRPr lang="es-DO" sz="550" dirty="0">
              <a:solidFill>
                <a:srgbClr val="000000"/>
              </a:solidFill>
              <a:latin typeface="Cascadia Mono" panose="020B0609020000020004" pitchFamily="49" charset="0"/>
            </a:endParaRPr>
          </a:p>
          <a:p>
            <a:r>
              <a:rPr lang="fr-FR" sz="550" dirty="0">
                <a:solidFill>
                  <a:srgbClr val="0000FF"/>
                </a:solidFill>
                <a:latin typeface="Cascadia Mono" panose="020B0609020000020004" pitchFamily="49" charset="0"/>
              </a:rPr>
              <a:t>&lt;</a:t>
            </a:r>
            <a:r>
              <a:rPr lang="fr-FR" sz="550" dirty="0">
                <a:solidFill>
                  <a:srgbClr val="A31515"/>
                </a:solidFill>
                <a:latin typeface="Cascadia Mono" panose="020B0609020000020004" pitchFamily="49" charset="0"/>
              </a:rPr>
              <a:t>ContentPage</a:t>
            </a:r>
            <a:r>
              <a:rPr lang="fr-FR" sz="550" dirty="0">
                <a:solidFill>
                  <a:srgbClr val="FF0000"/>
                </a:solidFill>
                <a:latin typeface="Cascadia Mono" panose="020B0609020000020004" pitchFamily="49" charset="0"/>
              </a:rPr>
              <a:t> xmlns</a:t>
            </a:r>
            <a:r>
              <a:rPr lang="fr-FR" sz="550" dirty="0">
                <a:solidFill>
                  <a:srgbClr val="0000FF"/>
                </a:solidFill>
                <a:latin typeface="Cascadia Mono" panose="020B0609020000020004" pitchFamily="49" charset="0"/>
              </a:rPr>
              <a:t>="http://xamarin.com/schemas/2014/forms"</a:t>
            </a:r>
            <a:endParaRPr lang="fr-FR"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xmlns</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x</a:t>
            </a:r>
            <a:r>
              <a:rPr lang="es-DO" sz="550" dirty="0">
                <a:solidFill>
                  <a:srgbClr val="0000FF"/>
                </a:solidFill>
                <a:latin typeface="Cascadia Mono" panose="020B0609020000020004" pitchFamily="49" charset="0"/>
              </a:rPr>
              <a:t>="http://schemas.microsoft.com/winfx/2009/xaml"</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Class</a:t>
            </a:r>
            <a:r>
              <a:rPr lang="es-DO" sz="550" dirty="0">
                <a:solidFill>
                  <a:srgbClr val="0000FF"/>
                </a:solidFill>
                <a:latin typeface="Cascadia Mono" panose="020B0609020000020004" pitchFamily="49" charset="0"/>
              </a:rPr>
              <a:t>="VENTAS_2023.CRUD"</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Title</a:t>
            </a:r>
            <a:r>
              <a:rPr lang="es-DO" sz="550" dirty="0">
                <a:solidFill>
                  <a:srgbClr val="0000FF"/>
                </a:solidFill>
                <a:latin typeface="Cascadia Mono" panose="020B0609020000020004" pitchFamily="49" charset="0"/>
              </a:rPr>
              <a:t>="Operaciones de CRUD"&gt;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Título de la página --&gt;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ContentPage.Content</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ES" sz="550" dirty="0">
                <a:solidFill>
                  <a:srgbClr val="000000"/>
                </a:solidFill>
                <a:latin typeface="Cascadia Mono" panose="020B0609020000020004" pitchFamily="49" charset="0"/>
              </a:rPr>
              <a:t>        </a:t>
            </a:r>
            <a:r>
              <a:rPr lang="es-ES" sz="550" dirty="0">
                <a:solidFill>
                  <a:srgbClr val="008000"/>
                </a:solidFill>
                <a:latin typeface="Cascadia Mono" panose="020B0609020000020004" pitchFamily="49" charset="0"/>
              </a:rPr>
              <a:t>&lt;!-- StackLayout que contiene el contenido de la página --&gt;</a:t>
            </a:r>
            <a:endParaRPr lang="es-E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StackLayout</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ES" sz="550" dirty="0">
                <a:solidFill>
                  <a:srgbClr val="000000"/>
                </a:solidFill>
                <a:latin typeface="Cascadia Mono" panose="020B0609020000020004" pitchFamily="49" charset="0"/>
              </a:rPr>
              <a:t>            </a:t>
            </a:r>
            <a:r>
              <a:rPr lang="es-ES" sz="550" dirty="0">
                <a:solidFill>
                  <a:srgbClr val="008000"/>
                </a:solidFill>
                <a:latin typeface="Cascadia Mono" panose="020B0609020000020004" pitchFamily="49" charset="0"/>
              </a:rPr>
              <a:t>&lt;!-- ScrollView para permitir desplazamiento en caso de contenido grande --&gt;</a:t>
            </a:r>
            <a:endParaRPr lang="es-E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ScrollView</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ES" sz="550" dirty="0">
                <a:solidFill>
                  <a:srgbClr val="000000"/>
                </a:solidFill>
                <a:latin typeface="Cascadia Mono" panose="020B0609020000020004" pitchFamily="49" charset="0"/>
              </a:rPr>
              <a:t>                </a:t>
            </a:r>
            <a:r>
              <a:rPr lang="es-ES" sz="550" dirty="0">
                <a:solidFill>
                  <a:srgbClr val="008000"/>
                </a:solidFill>
                <a:latin typeface="Cascadia Mono" panose="020B0609020000020004" pitchFamily="49" charset="0"/>
              </a:rPr>
              <a:t>&lt;!-- Grid para organizar los elementos en filas y columnas --&gt;</a:t>
            </a:r>
            <a:endParaRPr lang="es-E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Grid</a:t>
            </a:r>
            <a:r>
              <a:rPr lang="es-DO" sz="550" dirty="0">
                <a:solidFill>
                  <a:srgbClr val="FF0000"/>
                </a:solidFill>
                <a:latin typeface="Cascadia Mono" panose="020B0609020000020004" pitchFamily="49" charset="0"/>
              </a:rPr>
              <a:t> RowDefinitions</a:t>
            </a:r>
            <a:r>
              <a:rPr lang="es-DO" sz="550" dirty="0">
                <a:solidFill>
                  <a:srgbClr val="0000FF"/>
                </a:solidFill>
                <a:latin typeface="Cascadia Mono" panose="020B0609020000020004" pitchFamily="49" charset="0"/>
              </a:rPr>
              <a:t>="Auto,Auto,Auto"&gt;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Definición de tres filas --&gt;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ES" sz="550" dirty="0">
                <a:solidFill>
                  <a:srgbClr val="000000"/>
                </a:solidFill>
                <a:latin typeface="Cascadia Mono" panose="020B0609020000020004" pitchFamily="49" charset="0"/>
              </a:rPr>
              <a:t>                    </a:t>
            </a:r>
            <a:r>
              <a:rPr lang="es-ES" sz="550" dirty="0">
                <a:solidFill>
                  <a:srgbClr val="008000"/>
                </a:solidFill>
                <a:latin typeface="Cascadia Mono" panose="020B0609020000020004" pitchFamily="49" charset="0"/>
              </a:rPr>
              <a:t>&lt;!-- Sección de entrada de datos y título --&gt;</a:t>
            </a:r>
            <a:endParaRPr lang="es-ES" sz="550" dirty="0">
              <a:solidFill>
                <a:srgbClr val="000000"/>
              </a:solidFill>
              <a:latin typeface="Cascadia Mono" panose="020B0609020000020004" pitchFamily="49" charset="0"/>
            </a:endParaRPr>
          </a:p>
          <a:p>
            <a:r>
              <a:rPr lang="en-US" sz="550" dirty="0">
                <a:solidFill>
                  <a:srgbClr val="000000"/>
                </a:solidFill>
                <a:latin typeface="Cascadia Mono" panose="020B0609020000020004" pitchFamily="49" charset="0"/>
              </a:rPr>
              <a:t>                    </a:t>
            </a:r>
            <a:r>
              <a:rPr lang="en-US" sz="550" dirty="0">
                <a:solidFill>
                  <a:srgbClr val="0000FF"/>
                </a:solidFill>
                <a:latin typeface="Cascadia Mono" panose="020B0609020000020004" pitchFamily="49" charset="0"/>
              </a:rPr>
              <a:t>&lt;</a:t>
            </a:r>
            <a:r>
              <a:rPr lang="en-US" sz="550" dirty="0">
                <a:solidFill>
                  <a:srgbClr val="A31515"/>
                </a:solidFill>
                <a:latin typeface="Cascadia Mono" panose="020B0609020000020004" pitchFamily="49" charset="0"/>
              </a:rPr>
              <a:t>StackLayout</a:t>
            </a:r>
            <a:r>
              <a:rPr lang="en-US" sz="550" dirty="0">
                <a:solidFill>
                  <a:srgbClr val="FF0000"/>
                </a:solidFill>
                <a:latin typeface="Cascadia Mono" panose="020B0609020000020004" pitchFamily="49" charset="0"/>
              </a:rPr>
              <a:t> Orientation</a:t>
            </a:r>
            <a:r>
              <a:rPr lang="en-US" sz="550" dirty="0">
                <a:solidFill>
                  <a:srgbClr val="0000FF"/>
                </a:solidFill>
                <a:latin typeface="Cascadia Mono" panose="020B0609020000020004" pitchFamily="49" charset="0"/>
              </a:rPr>
              <a:t>="Vertical"</a:t>
            </a:r>
            <a:r>
              <a:rPr lang="en-US" sz="550" dirty="0">
                <a:solidFill>
                  <a:srgbClr val="FF0000"/>
                </a:solidFill>
                <a:latin typeface="Cascadia Mono" panose="020B0609020000020004" pitchFamily="49" charset="0"/>
              </a:rPr>
              <a:t> Grid.Row</a:t>
            </a:r>
            <a:r>
              <a:rPr lang="en-US" sz="550" dirty="0">
                <a:solidFill>
                  <a:srgbClr val="0000FF"/>
                </a:solidFill>
                <a:latin typeface="Cascadia Mono" panose="020B0609020000020004" pitchFamily="49" charset="0"/>
              </a:rPr>
              <a:t>="0"&gt;</a:t>
            </a:r>
            <a:endParaRPr lang="en-U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StackLayout para organizar verticalmente --&gt;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Marco con título --&gt;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="#7f8fa6"</a:t>
            </a:r>
            <a:r>
              <a:rPr lang="es-DO" sz="550" dirty="0">
                <a:solidFill>
                  <a:srgbClr val="FF0000"/>
                </a:solidFill>
                <a:latin typeface="Cascadia Mono" panose="020B0609020000020004" pitchFamily="49" charset="0"/>
              </a:rPr>
              <a:t> Padding</a:t>
            </a:r>
            <a:r>
              <a:rPr lang="es-DO" sz="550" dirty="0">
                <a:solidFill>
                  <a:srgbClr val="0000FF"/>
                </a:solidFill>
                <a:latin typeface="Cascadia Mono" panose="020B0609020000020004" pitchFamily="49" charset="0"/>
              </a:rPr>
              <a:t>="24"</a:t>
            </a:r>
            <a:r>
              <a:rPr lang="es-DO" sz="550" dirty="0">
                <a:solidFill>
                  <a:srgbClr val="FF0000"/>
                </a:solidFill>
                <a:latin typeface="Cascadia Mono" panose="020B0609020000020004" pitchFamily="49" charset="0"/>
              </a:rPr>
              <a:t> CornerRadius</a:t>
            </a:r>
            <a:r>
              <a:rPr lang="es-DO" sz="550" dirty="0">
                <a:solidFill>
                  <a:srgbClr val="0000FF"/>
                </a:solidFill>
                <a:latin typeface="Cascadia Mono" panose="020B0609020000020004" pitchFamily="49" charset="0"/>
              </a:rPr>
              <a:t>="0"&gt;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Label</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="CRUD SQL SERVER Y XAMARIN"</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FontSize</a:t>
            </a:r>
            <a:r>
              <a:rPr lang="es-DO" sz="550" dirty="0">
                <a:solidFill>
                  <a:srgbClr val="0000FF"/>
                </a:solidFill>
                <a:latin typeface="Cascadia Mono" panose="020B0609020000020004" pitchFamily="49" charset="0"/>
              </a:rPr>
              <a:t>="20"</a:t>
            </a:r>
            <a:r>
              <a:rPr lang="es-DO" sz="550" dirty="0">
                <a:solidFill>
                  <a:srgbClr val="FF0000"/>
                </a:solidFill>
                <a:latin typeface="Cascadia Mono" panose="020B0609020000020004" pitchFamily="49" charset="0"/>
              </a:rPr>
              <a:t> Margin</a:t>
            </a:r>
            <a:r>
              <a:rPr lang="es-DO" sz="550" dirty="0">
                <a:solidFill>
                  <a:srgbClr val="0000FF"/>
                </a:solidFill>
                <a:latin typeface="Cascadia Mono" panose="020B0609020000020004" pitchFamily="49" charset="0"/>
              </a:rPr>
              <a:t>="0" /&gt;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Imagen O LOGO--&gt;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Image</a:t>
            </a:r>
            <a:r>
              <a:rPr lang="es-DO" sz="550" dirty="0">
                <a:solidFill>
                  <a:srgbClr val="FF0000"/>
                </a:solidFill>
                <a:latin typeface="Cascadia Mono" panose="020B0609020000020004" pitchFamily="49" charset="0"/>
              </a:rPr>
              <a:t> Source</a:t>
            </a:r>
            <a:r>
              <a:rPr lang="es-DO" sz="550" dirty="0">
                <a:solidFill>
                  <a:srgbClr val="0000FF"/>
                </a:solidFill>
                <a:latin typeface="Cascadia Mono" panose="020B0609020000020004" pitchFamily="49" charset="0"/>
              </a:rPr>
              <a:t>="SQL_SERVER.png"</a:t>
            </a:r>
            <a:r>
              <a:rPr lang="es-DO" sz="550" dirty="0">
                <a:solidFill>
                  <a:srgbClr val="FF0000"/>
                </a:solidFill>
                <a:latin typeface="Cascadia Mono" panose="020B0609020000020004" pitchFamily="49" charset="0"/>
              </a:rPr>
              <a:t> Margin</a:t>
            </a:r>
            <a:r>
              <a:rPr lang="es-DO" sz="550" dirty="0">
                <a:solidFill>
                  <a:srgbClr val="0000FF"/>
                </a:solidFill>
                <a:latin typeface="Cascadia Mono" panose="020B0609020000020004" pitchFamily="49" charset="0"/>
              </a:rPr>
              <a:t>="5"/&gt;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Campos de entrada --&gt;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Entry</a:t>
            </a:r>
            <a:r>
              <a:rPr lang="es-DO" sz="550" dirty="0">
                <a:solidFill>
                  <a:srgbClr val="FF0000"/>
                </a:solidFill>
                <a:latin typeface="Cascadia Mono" panose="020B0609020000020004" pitchFamily="49" charset="0"/>
              </a:rPr>
              <a:t> Placeholder</a:t>
            </a:r>
            <a:r>
              <a:rPr lang="es-DO" sz="550" dirty="0">
                <a:solidFill>
                  <a:srgbClr val="0000FF"/>
                </a:solidFill>
                <a:latin typeface="Cascadia Mono" panose="020B0609020000020004" pitchFamily="49" charset="0"/>
              </a:rPr>
              <a:t>="Introduzca el ID Usuario"</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="id_usuario"</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FontAttributes</a:t>
            </a:r>
            <a:r>
              <a:rPr lang="es-DO" sz="550" dirty="0">
                <a:solidFill>
                  <a:srgbClr val="0000FF"/>
                </a:solidFill>
                <a:latin typeface="Cascadia Mono" panose="020B0609020000020004" pitchFamily="49" charset="0"/>
              </a:rPr>
              <a:t>="Bold"</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="Azure"/&gt;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Entry</a:t>
            </a:r>
            <a:r>
              <a:rPr lang="es-DO" sz="550" dirty="0">
                <a:solidFill>
                  <a:srgbClr val="FF0000"/>
                </a:solidFill>
                <a:latin typeface="Cascadia Mono" panose="020B0609020000020004" pitchFamily="49" charset="0"/>
              </a:rPr>
              <a:t> Placeholder</a:t>
            </a:r>
            <a:r>
              <a:rPr lang="es-DO" sz="550" dirty="0">
                <a:solidFill>
                  <a:srgbClr val="0000FF"/>
                </a:solidFill>
                <a:latin typeface="Cascadia Mono" panose="020B0609020000020004" pitchFamily="49" charset="0"/>
              </a:rPr>
              <a:t>="Introduzca el Nombre de Usuarior"</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="nombre_user"</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FontAttributes</a:t>
            </a:r>
            <a:r>
              <a:rPr lang="es-DO" sz="550" dirty="0">
                <a:solidFill>
                  <a:srgbClr val="0000FF"/>
                </a:solidFill>
                <a:latin typeface="Cascadia Mono" panose="020B0609020000020004" pitchFamily="49" charset="0"/>
              </a:rPr>
              <a:t>="Bold"</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="Azure"/&gt;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Entry</a:t>
            </a:r>
            <a:r>
              <a:rPr lang="es-DO" sz="550" dirty="0">
                <a:solidFill>
                  <a:srgbClr val="FF0000"/>
                </a:solidFill>
                <a:latin typeface="Cascadia Mono" panose="020B0609020000020004" pitchFamily="49" charset="0"/>
              </a:rPr>
              <a:t> Placeholder</a:t>
            </a:r>
            <a:r>
              <a:rPr lang="es-DO" sz="550" dirty="0">
                <a:solidFill>
                  <a:srgbClr val="0000FF"/>
                </a:solidFill>
                <a:latin typeface="Cascadia Mono" panose="020B0609020000020004" pitchFamily="49" charset="0"/>
              </a:rPr>
              <a:t>="Introduzca el Telefono"</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="telefono"</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FontAttributes</a:t>
            </a:r>
            <a:r>
              <a:rPr lang="es-DO" sz="550" dirty="0">
                <a:solidFill>
                  <a:srgbClr val="0000FF"/>
                </a:solidFill>
                <a:latin typeface="Cascadia Mono" panose="020B0609020000020004" pitchFamily="49" charset="0"/>
              </a:rPr>
              <a:t>="Bold"</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="Azure"/&gt;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Entry</a:t>
            </a:r>
            <a:r>
              <a:rPr lang="es-DO" sz="550" dirty="0">
                <a:solidFill>
                  <a:srgbClr val="FF0000"/>
                </a:solidFill>
                <a:latin typeface="Cascadia Mono" panose="020B0609020000020004" pitchFamily="49" charset="0"/>
              </a:rPr>
              <a:t> Placeholder</a:t>
            </a:r>
            <a:r>
              <a:rPr lang="es-DO" sz="550" dirty="0">
                <a:solidFill>
                  <a:srgbClr val="0000FF"/>
                </a:solidFill>
                <a:latin typeface="Cascadia Mono" panose="020B0609020000020004" pitchFamily="49" charset="0"/>
              </a:rPr>
              <a:t>="Introduzca el Correo"</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="email"</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FontAttributes</a:t>
            </a:r>
            <a:r>
              <a:rPr lang="es-DO" sz="550" dirty="0">
                <a:solidFill>
                  <a:srgbClr val="0000FF"/>
                </a:solidFill>
                <a:latin typeface="Cascadia Mono" panose="020B0609020000020004" pitchFamily="49" charset="0"/>
              </a:rPr>
              <a:t>="Bold"</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="Azure"/&gt;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StackLayout</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Sección de botones --&gt;</a:t>
            </a:r>
            <a:endParaRPr lang="es-DO" sz="550" dirty="0">
              <a:solidFill>
                <a:srgbClr val="000000"/>
              </a:solidFill>
              <a:latin typeface="Cascadia Mono" panose="020B0609020000020004" pitchFamily="49" charset="0"/>
            </a:endParaRPr>
          </a:p>
          <a:p>
            <a:r>
              <a:rPr lang="en-US" sz="550" dirty="0">
                <a:solidFill>
                  <a:srgbClr val="000000"/>
                </a:solidFill>
                <a:latin typeface="Cascadia Mono" panose="020B0609020000020004" pitchFamily="49" charset="0"/>
              </a:rPr>
              <a:t>                    </a:t>
            </a:r>
            <a:r>
              <a:rPr lang="en-US" sz="550" dirty="0">
                <a:solidFill>
                  <a:srgbClr val="0000FF"/>
                </a:solidFill>
                <a:latin typeface="Cascadia Mono" panose="020B0609020000020004" pitchFamily="49" charset="0"/>
              </a:rPr>
              <a:t>&lt;</a:t>
            </a:r>
            <a:r>
              <a:rPr lang="en-US" sz="550" dirty="0">
                <a:solidFill>
                  <a:srgbClr val="A31515"/>
                </a:solidFill>
                <a:latin typeface="Cascadia Mono" panose="020B0609020000020004" pitchFamily="49" charset="0"/>
              </a:rPr>
              <a:t>Grid</a:t>
            </a:r>
            <a:r>
              <a:rPr lang="en-US" sz="550" dirty="0">
                <a:solidFill>
                  <a:srgbClr val="FF0000"/>
                </a:solidFill>
                <a:latin typeface="Cascadia Mono" panose="020B0609020000020004" pitchFamily="49" charset="0"/>
              </a:rPr>
              <a:t> Grid.Row</a:t>
            </a:r>
            <a:r>
              <a:rPr lang="en-US" sz="550" dirty="0">
                <a:solidFill>
                  <a:srgbClr val="0000FF"/>
                </a:solidFill>
                <a:latin typeface="Cascadia Mono" panose="020B0609020000020004" pitchFamily="49" charset="0"/>
              </a:rPr>
              <a:t>="2"</a:t>
            </a:r>
            <a:r>
              <a:rPr lang="en-US" sz="550" dirty="0">
                <a:solidFill>
                  <a:srgbClr val="FF0000"/>
                </a:solidFill>
                <a:latin typeface="Cascadia Mono" panose="020B0609020000020004" pitchFamily="49" charset="0"/>
              </a:rPr>
              <a:t> RowDefinitions</a:t>
            </a:r>
            <a:r>
              <a:rPr lang="en-US" sz="550" dirty="0">
                <a:solidFill>
                  <a:srgbClr val="0000FF"/>
                </a:solidFill>
                <a:latin typeface="Cascadia Mono" panose="020B0609020000020004" pitchFamily="49" charset="0"/>
              </a:rPr>
              <a:t>="Auto,Auto"</a:t>
            </a:r>
            <a:r>
              <a:rPr lang="en-US" sz="550" dirty="0">
                <a:solidFill>
                  <a:srgbClr val="FF0000"/>
                </a:solidFill>
                <a:latin typeface="Cascadia Mono" panose="020B0609020000020004" pitchFamily="49" charset="0"/>
              </a:rPr>
              <a:t> ColumnDefinitions</a:t>
            </a:r>
            <a:r>
              <a:rPr lang="en-US" sz="550" dirty="0">
                <a:solidFill>
                  <a:srgbClr val="0000FF"/>
                </a:solidFill>
                <a:latin typeface="Cascadia Mono" panose="020B0609020000020004" pitchFamily="49" charset="0"/>
              </a:rPr>
              <a:t>="*,*"&gt;</a:t>
            </a:r>
            <a:endParaRPr lang="en-U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Dos filas, dos columnas --&gt;</a:t>
            </a:r>
            <a:endParaRPr lang="es-DO" sz="550" dirty="0">
              <a:solidFill>
                <a:srgbClr val="000000"/>
              </a:solidFill>
              <a:latin typeface="Cascadia Mono" panose="020B0609020000020004" pitchFamily="49" charset="0"/>
            </a:endParaRPr>
          </a:p>
          <a:p>
            <a:r>
              <a:rPr lang="es-ES" sz="550" dirty="0">
                <a:solidFill>
                  <a:srgbClr val="000000"/>
                </a:solidFill>
                <a:latin typeface="Cascadia Mono" panose="020B0609020000020004" pitchFamily="49" charset="0"/>
              </a:rPr>
              <a:t>                        </a:t>
            </a:r>
            <a:r>
              <a:rPr lang="es-ES" sz="550" dirty="0">
                <a:solidFill>
                  <a:srgbClr val="008000"/>
                </a:solidFill>
                <a:latin typeface="Cascadia Mono" panose="020B0609020000020004" pitchFamily="49" charset="0"/>
              </a:rPr>
              <a:t>&lt;!-- Botones con diferentes íconos y acciones --&gt;</a:t>
            </a:r>
            <a:endParaRPr lang="es-E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="0"</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 Validar Conexion"</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="#2196F3"</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="Button_Clicked"/&gt;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="1"</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 Mostrar Datos"</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="#1e3799"</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getbutton</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="Getbutton_Clicked" /&gt;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="1"</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="0"</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 Buscar"</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="#48dbfb"</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btnBuscar</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BtnBuscar_Clicked</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="1"</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="1"</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="&amp;#9989; Insertar"</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="#e1b12c"</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postbutton</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="Postbutton_Clicked"/&gt;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="2"</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="0"</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 Actualizar"</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="#44bd32"</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updatebutton</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="Updatebutton_Clicked"/&gt;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Button</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="2"</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="1"</a:t>
            </a:r>
            <a:r>
              <a:rPr lang="es-DO" sz="550" dirty="0">
                <a:solidFill>
                  <a:srgbClr val="000000"/>
                </a:solidFill>
                <a:latin typeface="Cascadia Mono" panose="020B0609020000020004" pitchFamily="49" charset="0"/>
              </a:rPr>
              <a:t> </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="&amp;#9940; Borrar"</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="#eb2f06"</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="White"</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deletebutton</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Clicked</a:t>
            </a:r>
            <a:r>
              <a:rPr lang="es-DO" sz="550" dirty="0">
                <a:solidFill>
                  <a:srgbClr val="0000FF"/>
                </a:solidFill>
                <a:latin typeface="Cascadia Mono" panose="020B0609020000020004" pitchFamily="49" charset="0"/>
              </a:rPr>
              <a:t>="Deletebutton_Clicked"/&gt;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Grid</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8000"/>
                </a:solidFill>
                <a:latin typeface="Cascadia Mono" panose="020B0609020000020004" pitchFamily="49" charset="0"/>
              </a:rPr>
              <a:t>&lt;!-- Lista de elementos mostrados en ListView --&gt;</a:t>
            </a:r>
            <a:endParaRPr lang="es-DO" sz="550" dirty="0">
              <a:solidFill>
                <a:srgbClr val="000000"/>
              </a:solidFill>
              <a:latin typeface="Cascadia Mono" panose="020B0609020000020004" pitchFamily="49" charset="0"/>
            </a:endParaRPr>
          </a:p>
          <a:p>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ListView</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="3"</a:t>
            </a:r>
            <a:r>
              <a:rPr lang="es-DO" sz="550" dirty="0">
                <a:solidFill>
                  <a:srgbClr val="FF0000"/>
                </a:solidFill>
                <a:latin typeface="Cascadia Mono" panose="020B0609020000020004" pitchFamily="49" charset="0"/>
              </a:rPr>
              <a:t> x</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Name</a:t>
            </a:r>
            <a:r>
              <a:rPr lang="es-DO" sz="550" dirty="0">
                <a:solidFill>
                  <a:srgbClr val="0000FF"/>
                </a:solidFill>
                <a:latin typeface="Cascadia Mono" panose="020B0609020000020004" pitchFamily="49" charset="0"/>
              </a:rPr>
              <a:t>="</a:t>
            </a:r>
            <a:r>
              <a:rPr lang="es-DO" sz="550" dirty="0" err="1">
                <a:solidFill>
                  <a:srgbClr val="0000FF"/>
                </a:solidFill>
                <a:latin typeface="Cascadia Mono" panose="020B0609020000020004" pitchFamily="49" charset="0"/>
              </a:rPr>
              <a:t>MyListView</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HasUnevenRows</a:t>
            </a:r>
            <a:r>
              <a:rPr lang="es-DO" sz="550" dirty="0">
                <a:solidFill>
                  <a:srgbClr val="0000FF"/>
                </a:solidFill>
                <a:latin typeface="Cascadia Mono" panose="020B0609020000020004" pitchFamily="49" charset="0"/>
              </a:rPr>
              <a:t>="True"</a:t>
            </a:r>
            <a:r>
              <a:rPr lang="es-DO" sz="550" dirty="0">
                <a:solidFill>
                  <a:srgbClr val="FF0000"/>
                </a:solidFill>
                <a:latin typeface="Cascadia Mono" panose="020B0609020000020004" pitchFamily="49" charset="0"/>
              </a:rPr>
              <a:t> Margin</a:t>
            </a:r>
            <a:r>
              <a:rPr lang="es-DO" sz="550" dirty="0">
                <a:solidFill>
                  <a:srgbClr val="0000FF"/>
                </a:solidFill>
                <a:latin typeface="Cascadia Mono" panose="020B0609020000020004" pitchFamily="49" charset="0"/>
              </a:rPr>
              <a:t>="1"</a:t>
            </a:r>
            <a:r>
              <a:rPr lang="es-DO" sz="550" dirty="0">
                <a:solidFill>
                  <a:srgbClr val="FF0000"/>
                </a:solidFill>
                <a:latin typeface="Cascadia Mono" panose="020B0609020000020004" pitchFamily="49" charset="0"/>
              </a:rPr>
              <a:t> BackgroundColor</a:t>
            </a:r>
            <a:r>
              <a:rPr lang="es-DO" sz="550" dirty="0">
                <a:solidFill>
                  <a:srgbClr val="0000FF"/>
                </a:solidFill>
                <a:latin typeface="Cascadia Mono" panose="020B0609020000020004" pitchFamily="49" charset="0"/>
              </a:rPr>
              <a:t>="LightGray"&gt;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ListView.ItemTemplate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DataTemplate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ViewCell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n-US" sz="550" dirty="0">
                <a:solidFill>
                  <a:srgbClr val="000000"/>
                </a:solidFill>
                <a:latin typeface="Cascadia Mono" panose="020B0609020000020004" pitchFamily="49" charset="0"/>
              </a:rPr>
              <a:t>                                    </a:t>
            </a:r>
            <a:r>
              <a:rPr lang="en-US" sz="550" dirty="0">
                <a:solidFill>
                  <a:srgbClr val="0000FF"/>
                </a:solidFill>
                <a:latin typeface="Cascadia Mono" panose="020B0609020000020004" pitchFamily="49" charset="0"/>
              </a:rPr>
              <a:t>&lt;</a:t>
            </a:r>
            <a:r>
              <a:rPr lang="en-US" sz="550" dirty="0">
                <a:solidFill>
                  <a:srgbClr val="A31515"/>
                </a:solidFill>
                <a:latin typeface="Cascadia Mono" panose="020B0609020000020004" pitchFamily="49" charset="0"/>
              </a:rPr>
              <a:t>Grid</a:t>
            </a:r>
            <a:r>
              <a:rPr lang="en-US" sz="550" dirty="0">
                <a:solidFill>
                  <a:srgbClr val="FF0000"/>
                </a:solidFill>
                <a:latin typeface="Cascadia Mono" panose="020B0609020000020004" pitchFamily="49" charset="0"/>
              </a:rPr>
              <a:t> RowDefinitions</a:t>
            </a:r>
            <a:r>
              <a:rPr lang="en-US" sz="550" dirty="0">
                <a:solidFill>
                  <a:srgbClr val="0000FF"/>
                </a:solidFill>
                <a:latin typeface="Cascadia Mono" panose="020B0609020000020004" pitchFamily="49" charset="0"/>
              </a:rPr>
              <a:t>="Auto"</a:t>
            </a:r>
            <a:r>
              <a:rPr lang="en-US" sz="550" dirty="0">
                <a:solidFill>
                  <a:srgbClr val="FF0000"/>
                </a:solidFill>
                <a:latin typeface="Cascadia Mono" panose="020B0609020000020004" pitchFamily="49" charset="0"/>
              </a:rPr>
              <a:t> ColumnDefinitions</a:t>
            </a:r>
            <a:r>
              <a:rPr lang="en-US" sz="550" dirty="0">
                <a:solidFill>
                  <a:srgbClr val="0000FF"/>
                </a:solidFill>
                <a:latin typeface="Cascadia Mono" panose="020B0609020000020004" pitchFamily="49" charset="0"/>
              </a:rPr>
              <a:t>="1*, 3*, 4*, 6*"</a:t>
            </a:r>
            <a:r>
              <a:rPr lang="en-US" sz="550" dirty="0">
                <a:solidFill>
                  <a:srgbClr val="FF0000"/>
                </a:solidFill>
                <a:latin typeface="Cascadia Mono" panose="020B0609020000020004" pitchFamily="49" charset="0"/>
              </a:rPr>
              <a:t> Padding</a:t>
            </a:r>
            <a:r>
              <a:rPr lang="en-US" sz="550" dirty="0">
                <a:solidFill>
                  <a:srgbClr val="0000FF"/>
                </a:solidFill>
                <a:latin typeface="Cascadia Mono" panose="020B0609020000020004" pitchFamily="49" charset="0"/>
              </a:rPr>
              <a:t>="1"</a:t>
            </a:r>
            <a:r>
              <a:rPr lang="en-US" sz="550" dirty="0">
                <a:solidFill>
                  <a:srgbClr val="FF0000"/>
                </a:solidFill>
                <a:latin typeface="Cascadia Mono" panose="020B0609020000020004" pitchFamily="49" charset="0"/>
              </a:rPr>
              <a:t> Margin</a:t>
            </a:r>
            <a:r>
              <a:rPr lang="en-US" sz="550" dirty="0">
                <a:solidFill>
                  <a:srgbClr val="0000FF"/>
                </a:solidFill>
                <a:latin typeface="Cascadia Mono" panose="020B0609020000020004" pitchFamily="49" charset="0"/>
              </a:rPr>
              <a:t>="2"</a:t>
            </a:r>
            <a:r>
              <a:rPr lang="en-US" sz="550" dirty="0">
                <a:solidFill>
                  <a:srgbClr val="FF0000"/>
                </a:solidFill>
                <a:latin typeface="Cascadia Mono" panose="020B0609020000020004" pitchFamily="49" charset="0"/>
              </a:rPr>
              <a:t> BackgroundColor</a:t>
            </a:r>
            <a:r>
              <a:rPr lang="en-US" sz="550" dirty="0">
                <a:solidFill>
                  <a:srgbClr val="0000FF"/>
                </a:solidFill>
                <a:latin typeface="Cascadia Mono" panose="020B0609020000020004" pitchFamily="49" charset="0"/>
              </a:rPr>
              <a:t>="Bisque"&gt;</a:t>
            </a:r>
            <a:endParaRPr lang="en-US"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BorderColor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Padding</a:t>
            </a:r>
            <a:r>
              <a:rPr lang="es-DO" sz="550" dirty="0">
                <a:solidFill>
                  <a:srgbClr val="0000FF"/>
                </a:solidFill>
                <a:latin typeface="Cascadia Mono" panose="020B0609020000020004" pitchFamily="49" charset="0"/>
              </a:rPr>
              <a:t>="5"&gt;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Label</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t>
            </a:r>
            <a:r>
              <a:rPr lang="es-DO" sz="550" dirty="0">
                <a:solidFill>
                  <a:srgbClr val="A31515"/>
                </a:solidFill>
                <a:latin typeface="Cascadia Mono" panose="020B0609020000020004" pitchFamily="49" charset="0"/>
              </a:rPr>
              <a:t>Binding</a:t>
            </a:r>
            <a:r>
              <a:rPr lang="es-DO" sz="550" dirty="0">
                <a:solidFill>
                  <a:srgbClr val="FF0000"/>
                </a:solidFill>
                <a:latin typeface="Cascadia Mono" panose="020B0609020000020004" pitchFamily="49" charset="0"/>
              </a:rPr>
              <a:t> Id_usuario</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VerticalTextAlignment</a:t>
            </a:r>
            <a:r>
              <a:rPr lang="es-DO" sz="550" dirty="0">
                <a:solidFill>
                  <a:srgbClr val="0000FF"/>
                </a:solidFill>
                <a:latin typeface="Cascadia Mono" panose="020B0609020000020004" pitchFamily="49" charset="0"/>
              </a:rPr>
              <a:t>="Center"&gt;&lt;/</a:t>
            </a:r>
            <a:r>
              <a:rPr lang="es-DO" sz="550" dirty="0">
                <a:solidFill>
                  <a:srgbClr val="A31515"/>
                </a:solidFill>
                <a:latin typeface="Cascadia Mono" panose="020B0609020000020004" pitchFamily="49" charset="0"/>
              </a:rPr>
              <a:t>Label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="1"</a:t>
            </a:r>
            <a:r>
              <a:rPr lang="es-DO" sz="550" dirty="0">
                <a:solidFill>
                  <a:srgbClr val="FF0000"/>
                </a:solidFill>
                <a:latin typeface="Cascadia Mono" panose="020B0609020000020004" pitchFamily="49" charset="0"/>
              </a:rPr>
              <a:t> BorderColor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Padding</a:t>
            </a:r>
            <a:r>
              <a:rPr lang="es-DO" sz="550" dirty="0">
                <a:solidFill>
                  <a:srgbClr val="0000FF"/>
                </a:solidFill>
                <a:latin typeface="Cascadia Mono" panose="020B0609020000020004" pitchFamily="49" charset="0"/>
              </a:rPr>
              <a:t>="5"&gt;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Label</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t>
            </a:r>
            <a:r>
              <a:rPr lang="es-DO" sz="550" dirty="0">
                <a:solidFill>
                  <a:srgbClr val="A31515"/>
                </a:solidFill>
                <a:latin typeface="Cascadia Mono" panose="020B0609020000020004" pitchFamily="49" charset="0"/>
              </a:rPr>
              <a:t>Binding</a:t>
            </a:r>
            <a:r>
              <a:rPr lang="es-DO" sz="550" dirty="0">
                <a:solidFill>
                  <a:srgbClr val="FF0000"/>
                </a:solidFill>
                <a:latin typeface="Cascadia Mono" panose="020B0609020000020004" pitchFamily="49" charset="0"/>
              </a:rPr>
              <a:t> Nombre_user</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VerticalTextAlignment</a:t>
            </a:r>
            <a:r>
              <a:rPr lang="es-DO" sz="550" dirty="0">
                <a:solidFill>
                  <a:srgbClr val="0000FF"/>
                </a:solidFill>
                <a:latin typeface="Cascadia Mono" panose="020B0609020000020004" pitchFamily="49" charset="0"/>
              </a:rPr>
              <a:t>="Center"&gt;&lt;/</a:t>
            </a:r>
            <a:r>
              <a:rPr lang="es-DO" sz="550" dirty="0">
                <a:solidFill>
                  <a:srgbClr val="A31515"/>
                </a:solidFill>
                <a:latin typeface="Cascadia Mono" panose="020B0609020000020004" pitchFamily="49" charset="0"/>
              </a:rPr>
              <a:t>Label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="2"</a:t>
            </a:r>
            <a:r>
              <a:rPr lang="es-DO" sz="550" dirty="0">
                <a:solidFill>
                  <a:srgbClr val="FF0000"/>
                </a:solidFill>
                <a:latin typeface="Cascadia Mono" panose="020B0609020000020004" pitchFamily="49" charset="0"/>
              </a:rPr>
              <a:t> BorderColor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Padding</a:t>
            </a:r>
            <a:r>
              <a:rPr lang="es-DO" sz="550" dirty="0">
                <a:solidFill>
                  <a:srgbClr val="0000FF"/>
                </a:solidFill>
                <a:latin typeface="Cascadia Mono" panose="020B0609020000020004" pitchFamily="49" charset="0"/>
              </a:rPr>
              <a:t>="5"&gt;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Label</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t>
            </a:r>
            <a:r>
              <a:rPr lang="es-DO" sz="550" dirty="0">
                <a:solidFill>
                  <a:srgbClr val="A31515"/>
                </a:solidFill>
                <a:latin typeface="Cascadia Mono" panose="020B0609020000020004" pitchFamily="49" charset="0"/>
              </a:rPr>
              <a:t>Binding</a:t>
            </a:r>
            <a:r>
              <a:rPr lang="es-DO" sz="550" dirty="0">
                <a:solidFill>
                  <a:srgbClr val="FF0000"/>
                </a:solidFill>
                <a:latin typeface="Cascadia Mono" panose="020B0609020000020004" pitchFamily="49" charset="0"/>
              </a:rPr>
              <a:t> Telefono</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VerticalTextAlignment</a:t>
            </a:r>
            <a:r>
              <a:rPr lang="es-DO" sz="550" dirty="0">
                <a:solidFill>
                  <a:srgbClr val="0000FF"/>
                </a:solidFill>
                <a:latin typeface="Cascadia Mono" panose="020B0609020000020004" pitchFamily="49" charset="0"/>
              </a:rPr>
              <a:t>="Center"&gt;&lt;/</a:t>
            </a:r>
            <a:r>
              <a:rPr lang="es-DO" sz="550" dirty="0">
                <a:solidFill>
                  <a:srgbClr val="A31515"/>
                </a:solidFill>
                <a:latin typeface="Cascadia Mono" panose="020B0609020000020004" pitchFamily="49" charset="0"/>
              </a:rPr>
              <a:t>Label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FF0000"/>
                </a:solidFill>
                <a:latin typeface="Cascadia Mono" panose="020B0609020000020004" pitchFamily="49" charset="0"/>
              </a:rPr>
              <a:t> Grid.Row</a:t>
            </a:r>
            <a:r>
              <a:rPr lang="es-DO" sz="550" dirty="0">
                <a:solidFill>
                  <a:srgbClr val="0000FF"/>
                </a:solidFill>
                <a:latin typeface="Cascadia Mono" panose="020B0609020000020004" pitchFamily="49" charset="0"/>
              </a:rPr>
              <a:t>="0"</a:t>
            </a:r>
            <a:r>
              <a:rPr lang="es-DO" sz="550" dirty="0">
                <a:solidFill>
                  <a:srgbClr val="FF0000"/>
                </a:solidFill>
                <a:latin typeface="Cascadia Mono" panose="020B0609020000020004" pitchFamily="49" charset="0"/>
              </a:rPr>
              <a:t> Grid.Column</a:t>
            </a:r>
            <a:r>
              <a:rPr lang="es-DO" sz="550" dirty="0">
                <a:solidFill>
                  <a:srgbClr val="0000FF"/>
                </a:solidFill>
                <a:latin typeface="Cascadia Mono" panose="020B0609020000020004" pitchFamily="49" charset="0"/>
              </a:rPr>
              <a:t>="3"</a:t>
            </a:r>
            <a:r>
              <a:rPr lang="es-DO" sz="550" dirty="0">
                <a:solidFill>
                  <a:srgbClr val="FF0000"/>
                </a:solidFill>
                <a:latin typeface="Cascadia Mono" panose="020B0609020000020004" pitchFamily="49" charset="0"/>
              </a:rPr>
              <a:t> BorderColor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Padding</a:t>
            </a:r>
            <a:r>
              <a:rPr lang="es-DO" sz="550" dirty="0">
                <a:solidFill>
                  <a:srgbClr val="0000FF"/>
                </a:solidFill>
                <a:latin typeface="Cascadia Mono" panose="020B0609020000020004" pitchFamily="49" charset="0"/>
              </a:rPr>
              <a:t>="5"&gt;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Label</a:t>
            </a:r>
            <a:r>
              <a:rPr lang="es-DO" sz="550" dirty="0">
                <a:solidFill>
                  <a:srgbClr val="FF0000"/>
                </a:solidFill>
                <a:latin typeface="Cascadia Mono" panose="020B0609020000020004" pitchFamily="49" charset="0"/>
              </a:rPr>
              <a:t> Text</a:t>
            </a:r>
            <a:r>
              <a:rPr lang="es-DO" sz="550" dirty="0">
                <a:solidFill>
                  <a:srgbClr val="0000FF"/>
                </a:solidFill>
                <a:latin typeface="Cascadia Mono" panose="020B0609020000020004" pitchFamily="49" charset="0"/>
              </a:rPr>
              <a:t>="{</a:t>
            </a:r>
            <a:r>
              <a:rPr lang="es-DO" sz="550" dirty="0">
                <a:solidFill>
                  <a:srgbClr val="A31515"/>
                </a:solidFill>
                <a:latin typeface="Cascadia Mono" panose="020B0609020000020004" pitchFamily="49" charset="0"/>
              </a:rPr>
              <a:t>Binding</a:t>
            </a:r>
            <a:r>
              <a:rPr lang="es-DO" sz="550" dirty="0">
                <a:solidFill>
                  <a:srgbClr val="FF0000"/>
                </a:solidFill>
                <a:latin typeface="Cascadia Mono" panose="020B0609020000020004" pitchFamily="49" charset="0"/>
              </a:rPr>
              <a:t> Email</a:t>
            </a:r>
            <a:r>
              <a:rPr lang="es-DO" sz="550" dirty="0">
                <a:solidFill>
                  <a:srgbClr val="0000FF"/>
                </a:solidFill>
                <a:latin typeface="Cascadia Mono" panose="020B0609020000020004" pitchFamily="49" charset="0"/>
              </a:rPr>
              <a:t>}"</a:t>
            </a:r>
            <a:r>
              <a:rPr lang="es-DO" sz="550" dirty="0">
                <a:solidFill>
                  <a:srgbClr val="FF0000"/>
                </a:solidFill>
                <a:latin typeface="Cascadia Mono" panose="020B0609020000020004" pitchFamily="49" charset="0"/>
              </a:rPr>
              <a:t> TextColor</a:t>
            </a:r>
            <a:r>
              <a:rPr lang="es-DO" sz="550" dirty="0">
                <a:solidFill>
                  <a:srgbClr val="0000FF"/>
                </a:solidFill>
                <a:latin typeface="Cascadia Mono" panose="020B0609020000020004" pitchFamily="49" charset="0"/>
              </a:rPr>
              <a:t>="Black"</a:t>
            </a:r>
            <a:r>
              <a:rPr lang="es-DO" sz="550" dirty="0">
                <a:solidFill>
                  <a:srgbClr val="FF0000"/>
                </a:solidFill>
                <a:latin typeface="Cascadia Mono" panose="020B0609020000020004" pitchFamily="49" charset="0"/>
              </a:rPr>
              <a:t> HorizontalTextAlignment</a:t>
            </a:r>
            <a:r>
              <a:rPr lang="es-DO" sz="550" dirty="0">
                <a:solidFill>
                  <a:srgbClr val="0000FF"/>
                </a:solidFill>
                <a:latin typeface="Cascadia Mono" panose="020B0609020000020004" pitchFamily="49" charset="0"/>
              </a:rPr>
              <a:t>="Center"</a:t>
            </a:r>
            <a:r>
              <a:rPr lang="es-DO" sz="550" dirty="0">
                <a:solidFill>
                  <a:srgbClr val="FF0000"/>
                </a:solidFill>
                <a:latin typeface="Cascadia Mono" panose="020B0609020000020004" pitchFamily="49" charset="0"/>
              </a:rPr>
              <a:t> VerticalTextAlignment</a:t>
            </a:r>
            <a:r>
              <a:rPr lang="es-DO" sz="550" dirty="0">
                <a:solidFill>
                  <a:srgbClr val="0000FF"/>
                </a:solidFill>
                <a:latin typeface="Cascadia Mono" panose="020B0609020000020004" pitchFamily="49" charset="0"/>
              </a:rPr>
              <a:t>="Center"&gt;&lt;/</a:t>
            </a:r>
            <a:r>
              <a:rPr lang="es-DO" sz="550" dirty="0">
                <a:solidFill>
                  <a:srgbClr val="A31515"/>
                </a:solidFill>
                <a:latin typeface="Cascadia Mono" panose="020B0609020000020004" pitchFamily="49" charset="0"/>
              </a:rPr>
              <a:t>Label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Frame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Grid</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ViewCell</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DataTemplate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ListView.ItemTemplate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ListView</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Grid</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ScrollView</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StackLayout</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00"/>
                </a:solidFill>
                <a:latin typeface="Cascadia Mono" panose="020B0609020000020004" pitchFamily="49" charset="0"/>
              </a:rPr>
              <a:t>    </a:t>
            </a:r>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ContentPage.Content</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a:p>
            <a:r>
              <a:rPr lang="es-DO" sz="550" dirty="0">
                <a:solidFill>
                  <a:srgbClr val="0000FF"/>
                </a:solidFill>
                <a:latin typeface="Cascadia Mono" panose="020B0609020000020004" pitchFamily="49" charset="0"/>
              </a:rPr>
              <a:t>&lt;/</a:t>
            </a:r>
            <a:r>
              <a:rPr lang="es-DO" sz="550" dirty="0">
                <a:solidFill>
                  <a:srgbClr val="A31515"/>
                </a:solidFill>
                <a:latin typeface="Cascadia Mono" panose="020B0609020000020004" pitchFamily="49" charset="0"/>
              </a:rPr>
              <a:t>ContentPage</a:t>
            </a:r>
            <a:r>
              <a:rPr lang="es-DO" sz="550" dirty="0">
                <a:solidFill>
                  <a:srgbClr val="0000FF"/>
                </a:solidFill>
                <a:latin typeface="Cascadia Mono" panose="020B0609020000020004" pitchFamily="49" charset="0"/>
              </a:rPr>
              <a:t>&gt;</a:t>
            </a:r>
            <a:endParaRPr lang="es-DO" sz="550" dirty="0">
              <a:solidFill>
                <a:srgbClr val="000000"/>
              </a:solidFill>
              <a:latin typeface="Cascadia Mono" panose="020B0609020000020004" pitchFamily="49" charset="0"/>
            </a:endParaRPr>
          </a:p>
        </p:txBody>
      </p:sp>
      <p:sp>
        <p:nvSpPr>
          <p:cNvPr id="2" name="CuadroTexto 1">
            <a:extLst>
              <a:ext uri="{FF2B5EF4-FFF2-40B4-BE49-F238E27FC236}">
                <a16:creationId xmlns:a16="http://schemas.microsoft.com/office/drawing/2014/main" id="{E89BCFDC-97FA-47A4-BA3A-1A8E716451A7}"/>
              </a:ext>
            </a:extLst>
          </p:cNvPr>
          <p:cNvSpPr txBox="1"/>
          <p:nvPr/>
        </p:nvSpPr>
        <p:spPr>
          <a:xfrm>
            <a:off x="8508569" y="463595"/>
            <a:ext cx="3290719" cy="1015663"/>
          </a:xfrm>
          <a:prstGeom prst="rect">
            <a:avLst/>
          </a:prstGeom>
          <a:noFill/>
        </p:spPr>
        <p:txBody>
          <a:bodyPr wrap="square" rtlCol="0">
            <a:spAutoFit/>
          </a:bodyPr>
          <a:lstStyle/>
          <a:p>
            <a:pPr algn="ctr"/>
            <a:r>
              <a:rPr lang="en-US" sz="3000" b="1" dirty="0">
                <a:solidFill>
                  <a:srgbClr val="00B050"/>
                </a:solidFill>
              </a:rPr>
              <a:t>Codigo XAML en el CRUD para Copiar</a:t>
            </a:r>
            <a:endParaRPr lang="es-ES" sz="3000" b="1" dirty="0">
              <a:solidFill>
                <a:srgbClr val="00B050"/>
              </a:solidFill>
            </a:endParaRPr>
          </a:p>
        </p:txBody>
      </p:sp>
    </p:spTree>
    <p:extLst>
      <p:ext uri="{BB962C8B-B14F-4D97-AF65-F5344CB8AC3E}">
        <p14:creationId xmlns:p14="http://schemas.microsoft.com/office/powerpoint/2010/main" val="624384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A9CE8E-66C2-4846-A587-0BE3457ECC2A}"/>
              </a:ext>
            </a:extLst>
          </p:cNvPr>
          <p:cNvSpPr txBox="1"/>
          <p:nvPr/>
        </p:nvSpPr>
        <p:spPr>
          <a:xfrm>
            <a:off x="271768" y="486766"/>
            <a:ext cx="11243473" cy="6186309"/>
          </a:xfrm>
          <a:prstGeom prst="rect">
            <a:avLst/>
          </a:prstGeom>
          <a:noFill/>
        </p:spPr>
        <p:txBody>
          <a:bodyPr wrap="square">
            <a:spAutoFit/>
          </a:bodyPr>
          <a:lstStyle/>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System.Collections.Generic;</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System.ComponentModel;</a:t>
            </a:r>
          </a:p>
          <a:p>
            <a:r>
              <a:rPr lang="es-ES" sz="1800" dirty="0">
                <a:solidFill>
                  <a:srgbClr val="0000FF"/>
                </a:solidFill>
                <a:highlight>
                  <a:srgbClr val="FFFF00"/>
                </a:highlight>
                <a:latin typeface="Consolas" panose="020B0609020204030204" pitchFamily="49" charset="0"/>
              </a:rPr>
              <a:t>using</a:t>
            </a:r>
            <a:r>
              <a:rPr lang="es-ES" sz="1800" dirty="0">
                <a:solidFill>
                  <a:srgbClr val="000000"/>
                </a:solidFill>
                <a:highlight>
                  <a:srgbClr val="FFFF00"/>
                </a:highlight>
                <a:latin typeface="Consolas" panose="020B0609020204030204" pitchFamily="49" charset="0"/>
              </a:rPr>
              <a:t> System.Data.SqlClient;</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System.Linq;</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System.Text;</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System.Threading.Tasks;</a:t>
            </a:r>
          </a:p>
          <a:p>
            <a:r>
              <a:rPr lang="es-ES" sz="1800" dirty="0">
                <a:solidFill>
                  <a:srgbClr val="0000FF"/>
                </a:solidFill>
                <a:latin typeface="Consolas" panose="020B0609020204030204" pitchFamily="49" charset="0"/>
              </a:rPr>
              <a:t>using</a:t>
            </a:r>
            <a:r>
              <a:rPr lang="es-ES" sz="1800" dirty="0">
                <a:solidFill>
                  <a:srgbClr val="000000"/>
                </a:solidFill>
                <a:latin typeface="Consolas" panose="020B0609020204030204" pitchFamily="49" charset="0"/>
              </a:rPr>
              <a:t> Xamarin.Forms;</a:t>
            </a: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namespace</a:t>
            </a:r>
            <a:r>
              <a:rPr lang="es-ES" sz="1800" dirty="0">
                <a:solidFill>
                  <a:srgbClr val="000000"/>
                </a:solidFill>
                <a:latin typeface="Consolas" panose="020B0609020204030204" pitchFamily="49" charset="0"/>
              </a:rPr>
              <a:t> Coneccion_SQL</a:t>
            </a:r>
          </a:p>
          <a:p>
            <a:r>
              <a:rPr lang="es-ES" sz="1800" dirty="0">
                <a:solidFill>
                  <a:srgbClr val="000000"/>
                </a:solidFill>
                <a:latin typeface="Consolas" panose="020B0609020204030204" pitchFamily="49" charset="0"/>
              </a:rPr>
              <a:t>{</a:t>
            </a:r>
          </a:p>
          <a:p>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public</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partial</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class</a:t>
            </a:r>
            <a:r>
              <a:rPr lang="es-ES" sz="1800" dirty="0">
                <a:solidFill>
                  <a:srgbClr val="000000"/>
                </a:solidFill>
                <a:latin typeface="Consolas" panose="020B0609020204030204" pitchFamily="49" charset="0"/>
              </a:rPr>
              <a:t> </a:t>
            </a:r>
            <a:r>
              <a:rPr lang="es-ES" sz="1800" dirty="0">
                <a:solidFill>
                  <a:srgbClr val="2B91AF"/>
                </a:solidFill>
                <a:latin typeface="Consolas" panose="020B0609020204030204" pitchFamily="49" charset="0"/>
              </a:rPr>
              <a:t>MainPage</a:t>
            </a:r>
            <a:r>
              <a:rPr lang="es-ES" sz="1800" dirty="0">
                <a:solidFill>
                  <a:srgbClr val="000000"/>
                </a:solidFill>
                <a:latin typeface="Consolas" panose="020B0609020204030204" pitchFamily="49" charset="0"/>
              </a:rPr>
              <a:t> : ContentPage</a:t>
            </a:r>
          </a:p>
          <a:p>
            <a:r>
              <a:rPr lang="es-ES" sz="1800" dirty="0">
                <a:solidFill>
                  <a:srgbClr val="000000"/>
                </a:solidFill>
                <a:latin typeface="Consolas" panose="020B0609020204030204" pitchFamily="49" charset="0"/>
              </a:rPr>
              <a:t>    {</a:t>
            </a:r>
          </a:p>
          <a:p>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public</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class</a:t>
            </a:r>
            <a:r>
              <a:rPr lang="es-ES" sz="1800" dirty="0">
                <a:solidFill>
                  <a:srgbClr val="000000"/>
                </a:solidFill>
                <a:latin typeface="Consolas" panose="020B0609020204030204" pitchFamily="49" charset="0"/>
              </a:rPr>
              <a:t> </a:t>
            </a:r>
            <a:r>
              <a:rPr lang="es-ES" sz="1800" dirty="0">
                <a:solidFill>
                  <a:srgbClr val="2B91AF"/>
                </a:solidFill>
                <a:latin typeface="Consolas" panose="020B0609020204030204" pitchFamily="49" charset="0"/>
              </a:rPr>
              <a:t>MyTableList</a:t>
            </a:r>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Id_usuario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Nombre_user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Telefono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Email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r>
              <a:rPr lang="es-ES" sz="1800" dirty="0">
                <a:solidFill>
                  <a:srgbClr val="000000"/>
                </a:solidFill>
                <a:latin typeface="Consolas" panose="020B0609020204030204" pitchFamily="49" charset="0"/>
              </a:rPr>
              <a:t>  </a:t>
            </a:r>
          </a:p>
          <a:p>
            <a:r>
              <a:rPr lang="es-ES" sz="1800" dirty="0">
                <a:solidFill>
                  <a:srgbClr val="000000"/>
                </a:solidFill>
                <a:latin typeface="Consolas" panose="020B0609020204030204" pitchFamily="49" charset="0"/>
              </a:rPr>
              <a:t>      }</a:t>
            </a:r>
          </a:p>
          <a:p>
            <a:r>
              <a:rPr lang="es-ES" sz="1800" dirty="0">
                <a:solidFill>
                  <a:srgbClr val="000000"/>
                </a:solidFill>
                <a:latin typeface="Consolas" panose="020B0609020204030204" pitchFamily="49" charset="0"/>
              </a:rPr>
              <a:t>        </a:t>
            </a:r>
            <a:r>
              <a:rPr lang="es-DO" sz="1800" dirty="0">
                <a:solidFill>
                  <a:srgbClr val="000000"/>
                </a:solidFill>
                <a:latin typeface="Cascadia Mono" panose="020B0609020000020004" pitchFamily="49" charset="0"/>
              </a:rPr>
              <a:t> SqlConnection sqlConnection; </a:t>
            </a:r>
            <a:r>
              <a:rPr lang="es-DO" sz="1800" dirty="0">
                <a:solidFill>
                  <a:srgbClr val="008000"/>
                </a:solidFill>
                <a:latin typeface="Cascadia Mono" panose="020B0609020000020004" pitchFamily="49" charset="0"/>
              </a:rPr>
              <a:t>// Declara un objeto de conexión</a:t>
            </a:r>
            <a:endParaRPr lang="es-ES" sz="1800" dirty="0">
              <a:solidFill>
                <a:srgbClr val="000000"/>
              </a:solidFill>
              <a:latin typeface="Consolas" panose="020B0609020204030204" pitchFamily="49" charset="0"/>
            </a:endParaRPr>
          </a:p>
        </p:txBody>
      </p:sp>
      <p:sp>
        <p:nvSpPr>
          <p:cNvPr id="2" name="Flecha: hacia abajo 1">
            <a:extLst>
              <a:ext uri="{FF2B5EF4-FFF2-40B4-BE49-F238E27FC236}">
                <a16:creationId xmlns:a16="http://schemas.microsoft.com/office/drawing/2014/main" id="{336A024D-3BF3-45D8-9C5C-4BBB1203D846}"/>
              </a:ext>
            </a:extLst>
          </p:cNvPr>
          <p:cNvSpPr/>
          <p:nvPr/>
        </p:nvSpPr>
        <p:spPr>
          <a:xfrm>
            <a:off x="11720484" y="5612193"/>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62F7F569-93BE-4269-9C4A-02104C344716}"/>
              </a:ext>
            </a:extLst>
          </p:cNvPr>
          <p:cNvSpPr txBox="1"/>
          <p:nvPr/>
        </p:nvSpPr>
        <p:spPr>
          <a:xfrm>
            <a:off x="271768" y="0"/>
            <a:ext cx="4442275" cy="369332"/>
          </a:xfrm>
          <a:prstGeom prst="rect">
            <a:avLst/>
          </a:prstGeom>
          <a:noFill/>
        </p:spPr>
        <p:txBody>
          <a:bodyPr wrap="square" rtlCol="0">
            <a:spAutoFit/>
          </a:bodyPr>
          <a:lstStyle/>
          <a:p>
            <a:r>
              <a:rPr lang="en-US" b="1" dirty="0">
                <a:solidFill>
                  <a:srgbClr val="00B050"/>
                </a:solidFill>
              </a:rPr>
              <a:t>//   Inicio del Codigo CRUD.xaml.cs</a:t>
            </a:r>
            <a:endParaRPr lang="es-ES" b="1" dirty="0">
              <a:solidFill>
                <a:srgbClr val="00B050"/>
              </a:solidFill>
            </a:endParaRPr>
          </a:p>
        </p:txBody>
      </p:sp>
      <p:sp>
        <p:nvSpPr>
          <p:cNvPr id="5" name="CuadroTexto 4">
            <a:extLst>
              <a:ext uri="{FF2B5EF4-FFF2-40B4-BE49-F238E27FC236}">
                <a16:creationId xmlns:a16="http://schemas.microsoft.com/office/drawing/2014/main" id="{94C6B8C6-CDFD-4F2B-8062-3EDE363B40C5}"/>
              </a:ext>
            </a:extLst>
          </p:cNvPr>
          <p:cNvSpPr txBox="1"/>
          <p:nvPr/>
        </p:nvSpPr>
        <p:spPr>
          <a:xfrm>
            <a:off x="4039540" y="1296909"/>
            <a:ext cx="7039793" cy="369332"/>
          </a:xfrm>
          <a:prstGeom prst="rect">
            <a:avLst/>
          </a:prstGeom>
          <a:noFill/>
        </p:spPr>
        <p:txBody>
          <a:bodyPr wrap="square" rtlCol="0">
            <a:spAutoFit/>
          </a:bodyPr>
          <a:lstStyle/>
          <a:p>
            <a:r>
              <a:rPr lang="en-US" b="1" dirty="0">
                <a:solidFill>
                  <a:srgbClr val="00B050"/>
                </a:solidFill>
                <a:highlight>
                  <a:srgbClr val="FFFF00"/>
                </a:highlight>
              </a:rPr>
              <a:t>//   Librerias y espacio de Nombre Necesarias para-Nuestro Proyecto.</a:t>
            </a:r>
            <a:endParaRPr lang="es-ES" b="1" dirty="0">
              <a:solidFill>
                <a:srgbClr val="00B050"/>
              </a:solidFill>
              <a:highlight>
                <a:srgbClr val="FFFF00"/>
              </a:highlight>
            </a:endParaRPr>
          </a:p>
        </p:txBody>
      </p:sp>
      <p:sp>
        <p:nvSpPr>
          <p:cNvPr id="6" name="CuadroTexto 5">
            <a:extLst>
              <a:ext uri="{FF2B5EF4-FFF2-40B4-BE49-F238E27FC236}">
                <a16:creationId xmlns:a16="http://schemas.microsoft.com/office/drawing/2014/main" id="{182967F7-1C32-41E0-8FD6-90D5AB4AF7A7}"/>
              </a:ext>
            </a:extLst>
          </p:cNvPr>
          <p:cNvSpPr txBox="1"/>
          <p:nvPr/>
        </p:nvSpPr>
        <p:spPr>
          <a:xfrm>
            <a:off x="7208669" y="4970297"/>
            <a:ext cx="3870664" cy="523220"/>
          </a:xfrm>
          <a:prstGeom prst="rect">
            <a:avLst/>
          </a:prstGeom>
          <a:noFill/>
        </p:spPr>
        <p:txBody>
          <a:bodyPr wrap="square" rtlCol="0">
            <a:spAutoFit/>
          </a:bodyPr>
          <a:lstStyle/>
          <a:p>
            <a:pPr algn="ctr"/>
            <a:r>
              <a:rPr lang="en-US" sz="1400" b="1" dirty="0">
                <a:solidFill>
                  <a:srgbClr val="00B050"/>
                </a:solidFill>
                <a:highlight>
                  <a:srgbClr val="FFFF00"/>
                </a:highlight>
              </a:rPr>
              <a:t>// </a:t>
            </a:r>
            <a:r>
              <a:rPr lang="es-ES" sz="1400" b="1" dirty="0">
                <a:solidFill>
                  <a:srgbClr val="2B91AF"/>
                </a:solidFill>
                <a:effectLst>
                  <a:outerShdw blurRad="38100" dist="38100" dir="2700000" algn="tl">
                    <a:srgbClr val="000000">
                      <a:alpha val="43137"/>
                    </a:srgbClr>
                  </a:outerShdw>
                </a:effectLst>
                <a:highlight>
                  <a:srgbClr val="FFFF00"/>
                </a:highlight>
                <a:latin typeface="Consolas" panose="020B0609020204030204" pitchFamily="49" charset="0"/>
              </a:rPr>
              <a:t>MyTableList</a:t>
            </a:r>
            <a:r>
              <a:rPr lang="es-ES" sz="1400" dirty="0">
                <a:solidFill>
                  <a:srgbClr val="2B91AF"/>
                </a:solidFill>
                <a:highlight>
                  <a:srgbClr val="FFFF00"/>
                </a:highlight>
                <a:latin typeface="Consolas" panose="020B0609020204030204" pitchFamily="49" charset="0"/>
              </a:rPr>
              <a:t>  =</a:t>
            </a:r>
            <a:r>
              <a:rPr lang="en-US" sz="1400" b="1" dirty="0">
                <a:solidFill>
                  <a:srgbClr val="00B050"/>
                </a:solidFill>
                <a:highlight>
                  <a:srgbClr val="FFFF00"/>
                </a:highlight>
              </a:rPr>
              <a:t>Clase Principal de Mi proyecto con los Metodos y campos de mi Tabla</a:t>
            </a:r>
            <a:endParaRPr lang="es-ES" sz="1400" b="1" dirty="0">
              <a:solidFill>
                <a:srgbClr val="00B050"/>
              </a:solidFill>
              <a:highlight>
                <a:srgbClr val="FFFF00"/>
              </a:highlight>
            </a:endParaRPr>
          </a:p>
        </p:txBody>
      </p:sp>
      <p:sp>
        <p:nvSpPr>
          <p:cNvPr id="7" name="CuadroTexto 6">
            <a:extLst>
              <a:ext uri="{FF2B5EF4-FFF2-40B4-BE49-F238E27FC236}">
                <a16:creationId xmlns:a16="http://schemas.microsoft.com/office/drawing/2014/main" id="{DF88B585-5694-C4DC-BA04-200864E41C1C}"/>
              </a:ext>
            </a:extLst>
          </p:cNvPr>
          <p:cNvSpPr txBox="1"/>
          <p:nvPr/>
        </p:nvSpPr>
        <p:spPr>
          <a:xfrm>
            <a:off x="7477956" y="117351"/>
            <a:ext cx="4442275" cy="1015663"/>
          </a:xfrm>
          <a:prstGeom prst="rect">
            <a:avLst/>
          </a:prstGeom>
          <a:noFill/>
        </p:spPr>
        <p:txBody>
          <a:bodyPr wrap="square" rtlCol="0">
            <a:spAutoFit/>
          </a:bodyPr>
          <a:lstStyle/>
          <a:p>
            <a:pPr algn="ctr"/>
            <a:r>
              <a:rPr lang="en-US" sz="3000" b="1" dirty="0">
                <a:solidFill>
                  <a:srgbClr val="00B050"/>
                </a:solidFill>
              </a:rPr>
              <a:t>Codigo XAML.CS en el CRUD para Copiar</a:t>
            </a:r>
            <a:endParaRPr lang="es-ES" sz="3000" b="1" dirty="0">
              <a:solidFill>
                <a:srgbClr val="00B050"/>
              </a:solidFill>
            </a:endParaRPr>
          </a:p>
        </p:txBody>
      </p:sp>
    </p:spTree>
    <p:extLst>
      <p:ext uri="{BB962C8B-B14F-4D97-AF65-F5344CB8AC3E}">
        <p14:creationId xmlns:p14="http://schemas.microsoft.com/office/powerpoint/2010/main" val="2402260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837123F-9B0D-4BAC-94A7-28E956E921A1}"/>
              </a:ext>
            </a:extLst>
          </p:cNvPr>
          <p:cNvSpPr txBox="1"/>
          <p:nvPr/>
        </p:nvSpPr>
        <p:spPr>
          <a:xfrm>
            <a:off x="211812" y="1816125"/>
            <a:ext cx="11887200" cy="2816156"/>
          </a:xfrm>
          <a:prstGeom prst="rect">
            <a:avLst/>
          </a:prstGeom>
          <a:noFill/>
        </p:spPr>
        <p:txBody>
          <a:bodyPr wrap="square">
            <a:spAutoFit/>
          </a:bodyPr>
          <a:lstStyle/>
          <a:p>
            <a:r>
              <a:rPr lang="es-DO" sz="1500" dirty="0">
                <a:solidFill>
                  <a:srgbClr val="0000FF"/>
                </a:solidFill>
                <a:latin typeface="Cascadia Mono" panose="020B0609020000020004" pitchFamily="49" charset="0"/>
              </a:rPr>
              <a:t>public</a:t>
            </a:r>
            <a:r>
              <a:rPr lang="es-DO" sz="1500" dirty="0">
                <a:solidFill>
                  <a:srgbClr val="000000"/>
                </a:solidFill>
                <a:latin typeface="Cascadia Mono" panose="020B0609020000020004" pitchFamily="49" charset="0"/>
              </a:rPr>
              <a:t> </a:t>
            </a:r>
            <a:r>
              <a:rPr lang="es-DO" sz="1500" dirty="0">
                <a:solidFill>
                  <a:srgbClr val="2B91AF"/>
                </a:solidFill>
                <a:latin typeface="Cascadia Mono" panose="020B0609020000020004" pitchFamily="49" charset="0"/>
              </a:rPr>
              <a:t>CRUD</a:t>
            </a:r>
            <a:r>
              <a:rPr lang="es-DO" sz="15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a:t>
            </a:r>
          </a:p>
          <a:p>
            <a:r>
              <a:rPr lang="es-DO" sz="1500" dirty="0">
                <a:solidFill>
                  <a:srgbClr val="000000"/>
                </a:solidFill>
                <a:latin typeface="Cascadia Mono" panose="020B0609020000020004" pitchFamily="49" charset="0"/>
              </a:rPr>
              <a:t>            InitializeComponent();</a:t>
            </a:r>
          </a:p>
          <a:p>
            <a:endParaRPr lang="es-DO" sz="1500" dirty="0">
              <a:solidFill>
                <a:srgbClr val="000000"/>
              </a:solidFill>
              <a:latin typeface="Cascadia Mono" panose="020B0609020000020004" pitchFamily="49" charset="0"/>
            </a:endParaRPr>
          </a:p>
          <a:p>
            <a:r>
              <a:rPr lang="es-ES" sz="1500" dirty="0">
                <a:solidFill>
                  <a:srgbClr val="000000"/>
                </a:solidFill>
                <a:latin typeface="Cascadia Mono" panose="020B0609020000020004" pitchFamily="49" charset="0"/>
              </a:rPr>
              <a:t>            </a:t>
            </a:r>
            <a:r>
              <a:rPr lang="es-ES" sz="1500" dirty="0">
                <a:solidFill>
                  <a:srgbClr val="008000"/>
                </a:solidFill>
                <a:latin typeface="Cascadia Mono" panose="020B0609020000020004" pitchFamily="49" charset="0"/>
              </a:rPr>
              <a:t>// Inicializa los parámetros de conexión</a:t>
            </a:r>
            <a:endParaRPr lang="es-ES" sz="1500" dirty="0">
              <a:solidFill>
                <a:srgbClr val="000000"/>
              </a:solidFill>
              <a:latin typeface="Cascadia Mono" panose="020B0609020000020004" pitchFamily="49" charset="0"/>
            </a:endParaRP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string</a:t>
            </a:r>
            <a:r>
              <a:rPr lang="es-DO" sz="1500" dirty="0">
                <a:solidFill>
                  <a:srgbClr val="000000"/>
                </a:solidFill>
                <a:latin typeface="Cascadia Mono" panose="020B0609020000020004" pitchFamily="49" charset="0"/>
              </a:rPr>
              <a:t> srvrdbname = </a:t>
            </a:r>
            <a:r>
              <a:rPr lang="es-DO" sz="1500" dirty="0">
                <a:solidFill>
                  <a:srgbClr val="A31515"/>
                </a:solidFill>
                <a:latin typeface="Cascadia Mono" panose="020B0609020000020004" pitchFamily="49" charset="0"/>
              </a:rPr>
              <a:t>"LOGIN_2023"</a:t>
            </a:r>
            <a:r>
              <a:rPr lang="es-DO" sz="15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string</a:t>
            </a:r>
            <a:r>
              <a:rPr lang="es-DO" sz="1500" dirty="0">
                <a:solidFill>
                  <a:srgbClr val="000000"/>
                </a:solidFill>
                <a:latin typeface="Cascadia Mono" panose="020B0609020000020004" pitchFamily="49" charset="0"/>
              </a:rPr>
              <a:t> srvrname = </a:t>
            </a:r>
            <a:r>
              <a:rPr lang="es-DO" sz="1500" dirty="0">
                <a:solidFill>
                  <a:srgbClr val="A31515"/>
                </a:solidFill>
                <a:latin typeface="Cascadia Mono" panose="020B0609020000020004" pitchFamily="49" charset="0"/>
              </a:rPr>
              <a:t>"192.168.2.209"</a:t>
            </a:r>
            <a:r>
              <a:rPr lang="es-DO" sz="15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string</a:t>
            </a:r>
            <a:r>
              <a:rPr lang="es-DO" sz="1500" dirty="0">
                <a:solidFill>
                  <a:srgbClr val="000000"/>
                </a:solidFill>
                <a:latin typeface="Cascadia Mono" panose="020B0609020000020004" pitchFamily="49" charset="0"/>
              </a:rPr>
              <a:t> srvrusername = </a:t>
            </a:r>
            <a:r>
              <a:rPr lang="es-DO" sz="1500" dirty="0">
                <a:solidFill>
                  <a:srgbClr val="A31515"/>
                </a:solidFill>
                <a:latin typeface="Cascadia Mono" panose="020B0609020000020004" pitchFamily="49" charset="0"/>
              </a:rPr>
              <a:t>"JUANCITO"</a:t>
            </a:r>
            <a:r>
              <a:rPr lang="es-DO" sz="15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a:t>
            </a:r>
            <a:r>
              <a:rPr lang="es-DO" sz="1500" dirty="0">
                <a:solidFill>
                  <a:srgbClr val="0000FF"/>
                </a:solidFill>
                <a:latin typeface="Cascadia Mono" panose="020B0609020000020004" pitchFamily="49" charset="0"/>
              </a:rPr>
              <a:t>string</a:t>
            </a:r>
            <a:r>
              <a:rPr lang="es-DO" sz="1500" dirty="0">
                <a:solidFill>
                  <a:srgbClr val="000000"/>
                </a:solidFill>
                <a:latin typeface="Cascadia Mono" panose="020B0609020000020004" pitchFamily="49" charset="0"/>
              </a:rPr>
              <a:t> srvrpassword = </a:t>
            </a:r>
            <a:r>
              <a:rPr lang="es-DO" sz="1500" dirty="0">
                <a:solidFill>
                  <a:srgbClr val="A31515"/>
                </a:solidFill>
                <a:latin typeface="Cascadia Mono" panose="020B0609020000020004" pitchFamily="49" charset="0"/>
              </a:rPr>
              <a:t>"123456"</a:t>
            </a:r>
            <a:r>
              <a:rPr lang="es-DO" sz="15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sqlconn = </a:t>
            </a:r>
            <a:r>
              <a:rPr lang="es-DO" sz="1200" dirty="0">
                <a:solidFill>
                  <a:srgbClr val="A31515"/>
                </a:solidFill>
                <a:latin typeface="Cascadia Mono" panose="020B0609020000020004" pitchFamily="49" charset="0"/>
              </a:rPr>
              <a:t>$"Data Source=</a:t>
            </a:r>
            <a:r>
              <a:rPr lang="es-DO" sz="1200" dirty="0">
                <a:solidFill>
                  <a:srgbClr val="000000"/>
                </a:solidFill>
                <a:latin typeface="Cascadia Mono" panose="020B0609020000020004" pitchFamily="49" charset="0"/>
              </a:rPr>
              <a:t>{srvrname}</a:t>
            </a:r>
            <a:r>
              <a:rPr lang="es-DO" sz="1200" dirty="0">
                <a:solidFill>
                  <a:srgbClr val="A31515"/>
                </a:solidFill>
                <a:latin typeface="Cascadia Mono" panose="020B0609020000020004" pitchFamily="49" charset="0"/>
              </a:rPr>
              <a:t>;Initial Catalog=</a:t>
            </a:r>
            <a:r>
              <a:rPr lang="es-DO" sz="1200" dirty="0">
                <a:solidFill>
                  <a:srgbClr val="000000"/>
                </a:solidFill>
                <a:latin typeface="Cascadia Mono" panose="020B0609020000020004" pitchFamily="49" charset="0"/>
              </a:rPr>
              <a:t>{srvrdbname}</a:t>
            </a:r>
            <a:r>
              <a:rPr lang="es-DO" sz="1200" dirty="0">
                <a:solidFill>
                  <a:srgbClr val="A31515"/>
                </a:solidFill>
                <a:latin typeface="Cascadia Mono" panose="020B0609020000020004" pitchFamily="49" charset="0"/>
              </a:rPr>
              <a:t>;User ID=</a:t>
            </a:r>
            <a:r>
              <a:rPr lang="es-DO" sz="1200" dirty="0">
                <a:solidFill>
                  <a:srgbClr val="000000"/>
                </a:solidFill>
                <a:latin typeface="Cascadia Mono" panose="020B0609020000020004" pitchFamily="49" charset="0"/>
              </a:rPr>
              <a:t>{srvrusername}</a:t>
            </a:r>
            <a:r>
              <a:rPr lang="es-DO" sz="1200" dirty="0">
                <a:solidFill>
                  <a:srgbClr val="A31515"/>
                </a:solidFill>
                <a:latin typeface="Cascadia Mono" panose="020B0609020000020004" pitchFamily="49" charset="0"/>
              </a:rPr>
              <a:t>;Password=</a:t>
            </a:r>
            <a:r>
              <a:rPr lang="es-DO" sz="1200" dirty="0">
                <a:solidFill>
                  <a:srgbClr val="000000"/>
                </a:solidFill>
                <a:latin typeface="Cascadia Mono" panose="020B0609020000020004" pitchFamily="49" charset="0"/>
              </a:rPr>
              <a:t>{srvrpassword}</a:t>
            </a:r>
            <a:r>
              <a:rPr lang="es-DO" sz="1200" dirty="0">
                <a:solidFill>
                  <a:srgbClr val="A31515"/>
                </a:solidFill>
                <a:latin typeface="Cascadia Mono" panose="020B0609020000020004" pitchFamily="49" charset="0"/>
              </a:rPr>
              <a:t>"</a:t>
            </a:r>
            <a:r>
              <a:rPr lang="es-DO" sz="1200" dirty="0">
                <a:solidFill>
                  <a:srgbClr val="000000"/>
                </a:solidFill>
                <a:latin typeface="Cascadia Mono" panose="020B0609020000020004" pitchFamily="49" charset="0"/>
              </a:rPr>
              <a:t>;</a:t>
            </a:r>
          </a:p>
          <a:p>
            <a:r>
              <a:rPr lang="es-DO" sz="1500" dirty="0">
                <a:solidFill>
                  <a:srgbClr val="000000"/>
                </a:solidFill>
                <a:latin typeface="Cascadia Mono" panose="020B0609020000020004" pitchFamily="49" charset="0"/>
              </a:rPr>
              <a:t>            sqlConnection = </a:t>
            </a:r>
            <a:r>
              <a:rPr lang="es-DO" sz="1500" dirty="0">
                <a:solidFill>
                  <a:srgbClr val="0000FF"/>
                </a:solidFill>
                <a:latin typeface="Cascadia Mono" panose="020B0609020000020004" pitchFamily="49" charset="0"/>
              </a:rPr>
              <a:t>new</a:t>
            </a:r>
            <a:r>
              <a:rPr lang="es-DO" sz="1500" dirty="0">
                <a:solidFill>
                  <a:srgbClr val="000000"/>
                </a:solidFill>
                <a:latin typeface="Cascadia Mono" panose="020B0609020000020004" pitchFamily="49" charset="0"/>
              </a:rPr>
              <a:t> SqlConnection(sqlconn); </a:t>
            </a:r>
            <a:r>
              <a:rPr lang="es-DO" sz="1500" dirty="0">
                <a:solidFill>
                  <a:srgbClr val="008000"/>
                </a:solidFill>
                <a:latin typeface="Cascadia Mono" panose="020B0609020000020004" pitchFamily="49" charset="0"/>
              </a:rPr>
              <a:t>// Crea una nueva instancia de conexión</a:t>
            </a:r>
            <a:endParaRPr lang="es-DO" sz="1500" dirty="0">
              <a:solidFill>
                <a:srgbClr val="000000"/>
              </a:solidFill>
              <a:latin typeface="Cascadia Mono" panose="020B0609020000020004" pitchFamily="49" charset="0"/>
            </a:endParaRPr>
          </a:p>
          <a:p>
            <a:r>
              <a:rPr lang="es-DO" sz="1500" dirty="0">
                <a:solidFill>
                  <a:srgbClr val="000000"/>
                </a:solidFill>
                <a:latin typeface="Cascadia Mono" panose="020B0609020000020004" pitchFamily="49" charset="0"/>
              </a:rPr>
              <a:t>        }</a:t>
            </a:r>
            <a:endParaRPr lang="es-ES" sz="1500" dirty="0">
              <a:solidFill>
                <a:srgbClr val="000000"/>
              </a:solidFill>
              <a:latin typeface="Consolas" panose="020B0609020204030204" pitchFamily="49" charset="0"/>
            </a:endParaRPr>
          </a:p>
        </p:txBody>
      </p:sp>
      <p:sp>
        <p:nvSpPr>
          <p:cNvPr id="4" name="Flecha: hacia abajo 3">
            <a:extLst>
              <a:ext uri="{FF2B5EF4-FFF2-40B4-BE49-F238E27FC236}">
                <a16:creationId xmlns:a16="http://schemas.microsoft.com/office/drawing/2014/main" id="{9F5A9052-A02F-4D5B-894B-1468FD9CEEE0}"/>
              </a:ext>
            </a:extLst>
          </p:cNvPr>
          <p:cNvSpPr/>
          <p:nvPr/>
        </p:nvSpPr>
        <p:spPr>
          <a:xfrm>
            <a:off x="10848512" y="186431"/>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703F5740-64BC-44A7-B991-33F20C77200B}"/>
              </a:ext>
            </a:extLst>
          </p:cNvPr>
          <p:cNvSpPr/>
          <p:nvPr/>
        </p:nvSpPr>
        <p:spPr>
          <a:xfrm>
            <a:off x="11048259" y="5442011"/>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FDBBC87A-2E49-443D-B8DA-B520757F4D6C}"/>
              </a:ext>
            </a:extLst>
          </p:cNvPr>
          <p:cNvSpPr txBox="1"/>
          <p:nvPr/>
        </p:nvSpPr>
        <p:spPr>
          <a:xfrm>
            <a:off x="473396" y="696897"/>
            <a:ext cx="9727047" cy="646331"/>
          </a:xfrm>
          <a:prstGeom prst="rect">
            <a:avLst/>
          </a:prstGeom>
          <a:noFill/>
        </p:spPr>
        <p:txBody>
          <a:bodyPr wrap="square" rtlCol="0">
            <a:spAutoFit/>
          </a:bodyPr>
          <a:lstStyle/>
          <a:p>
            <a:r>
              <a:rPr lang="en-US" b="1" dirty="0">
                <a:solidFill>
                  <a:srgbClr val="00B050"/>
                </a:solidFill>
              </a:rPr>
              <a:t>//   Metodo creado para la conexion con el SQL Server, con la Base de Datos y las Tablas con las creadenciales del Servidor y la cadena de Conexion.</a:t>
            </a:r>
            <a:endParaRPr lang="es-ES" b="1" dirty="0">
              <a:solidFill>
                <a:srgbClr val="00B050"/>
              </a:solidFill>
            </a:endParaRPr>
          </a:p>
        </p:txBody>
      </p:sp>
      <p:sp>
        <p:nvSpPr>
          <p:cNvPr id="7" name="CuadroTexto 6">
            <a:extLst>
              <a:ext uri="{FF2B5EF4-FFF2-40B4-BE49-F238E27FC236}">
                <a16:creationId xmlns:a16="http://schemas.microsoft.com/office/drawing/2014/main" id="{A967F51C-BA25-434E-90D7-205F39C863F4}"/>
              </a:ext>
            </a:extLst>
          </p:cNvPr>
          <p:cNvSpPr txBox="1"/>
          <p:nvPr/>
        </p:nvSpPr>
        <p:spPr>
          <a:xfrm>
            <a:off x="744246" y="5376909"/>
            <a:ext cx="9727047" cy="646331"/>
          </a:xfrm>
          <a:prstGeom prst="rect">
            <a:avLst/>
          </a:prstGeom>
          <a:noFill/>
        </p:spPr>
        <p:txBody>
          <a:bodyPr wrap="square" rtlCol="0">
            <a:spAutoFit/>
          </a:bodyPr>
          <a:lstStyle/>
          <a:p>
            <a:r>
              <a:rPr lang="en-US" b="1" dirty="0">
                <a:solidFill>
                  <a:srgbClr val="00B050"/>
                </a:solidFill>
              </a:rPr>
              <a:t>//  Fin  Metodo creado para la conexion con el SQL Server, con la Base de Datos y las Tablas con las creadenciales del Servidor y la cadena de Conexion.</a:t>
            </a:r>
            <a:endParaRPr lang="es-ES" b="1" dirty="0">
              <a:solidFill>
                <a:srgbClr val="00B050"/>
              </a:solidFill>
            </a:endParaRPr>
          </a:p>
        </p:txBody>
      </p:sp>
      <p:sp>
        <p:nvSpPr>
          <p:cNvPr id="2" name="CuadroTexto 1">
            <a:extLst>
              <a:ext uri="{FF2B5EF4-FFF2-40B4-BE49-F238E27FC236}">
                <a16:creationId xmlns:a16="http://schemas.microsoft.com/office/drawing/2014/main" id="{68C0A034-2945-99A0-4AA6-489B24CE0CE6}"/>
              </a:ext>
            </a:extLst>
          </p:cNvPr>
          <p:cNvSpPr txBox="1"/>
          <p:nvPr/>
        </p:nvSpPr>
        <p:spPr>
          <a:xfrm>
            <a:off x="6029018" y="186431"/>
            <a:ext cx="4442275" cy="400110"/>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2897341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F3C794A-1359-A532-C175-9E1770F223A7}"/>
              </a:ext>
            </a:extLst>
          </p:cNvPr>
          <p:cNvSpPr txBox="1"/>
          <p:nvPr/>
        </p:nvSpPr>
        <p:spPr>
          <a:xfrm>
            <a:off x="1148580" y="319208"/>
            <a:ext cx="11201400" cy="584775"/>
          </a:xfrm>
          <a:prstGeom prst="rect">
            <a:avLst/>
          </a:prstGeom>
          <a:noFill/>
        </p:spPr>
        <p:txBody>
          <a:bodyPr wrap="square" rtlCol="0">
            <a:spAutoFit/>
          </a:bodyPr>
          <a:lstStyle/>
          <a:p>
            <a:pPr algn="ctr"/>
            <a:r>
              <a:rPr lang="es-DO" sz="3200" b="1" dirty="0"/>
              <a:t>Cadena de conexión </a:t>
            </a:r>
            <a:r>
              <a:rPr lang="es-DO" sz="3200" b="1" dirty="0">
                <a:highlight>
                  <a:srgbClr val="FFFF00"/>
                </a:highlight>
              </a:rPr>
              <a:t>válida</a:t>
            </a:r>
            <a:r>
              <a:rPr lang="es-DO" sz="3200" b="1" dirty="0"/>
              <a:t> para nuestro caso, existen otras.</a:t>
            </a:r>
          </a:p>
        </p:txBody>
      </p:sp>
      <p:pic>
        <p:nvPicPr>
          <p:cNvPr id="7" name="Gráfico 6" descr="Nudo de cuerda contorno">
            <a:extLst>
              <a:ext uri="{FF2B5EF4-FFF2-40B4-BE49-F238E27FC236}">
                <a16:creationId xmlns:a16="http://schemas.microsoft.com/office/drawing/2014/main" id="{89ABD89B-6671-18CD-E768-EB929225AA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1960" y="319208"/>
            <a:ext cx="914400" cy="914400"/>
          </a:xfrm>
          <a:prstGeom prst="rect">
            <a:avLst/>
          </a:prstGeom>
        </p:spPr>
      </p:pic>
      <p:sp>
        <p:nvSpPr>
          <p:cNvPr id="6" name="CuadroTexto 5">
            <a:extLst>
              <a:ext uri="{FF2B5EF4-FFF2-40B4-BE49-F238E27FC236}">
                <a16:creationId xmlns:a16="http://schemas.microsoft.com/office/drawing/2014/main" id="{30AE83D8-7EA5-3200-5226-2EE5B3B4E570}"/>
              </a:ext>
            </a:extLst>
          </p:cNvPr>
          <p:cNvSpPr txBox="1"/>
          <p:nvPr/>
        </p:nvSpPr>
        <p:spPr>
          <a:xfrm>
            <a:off x="577596" y="1316295"/>
            <a:ext cx="11360904" cy="5324535"/>
          </a:xfrm>
          <a:prstGeom prst="rect">
            <a:avLst/>
          </a:prstGeom>
          <a:noFill/>
        </p:spPr>
        <p:txBody>
          <a:bodyPr wrap="square">
            <a:spAutoFit/>
          </a:bodyPr>
          <a:lstStyle/>
          <a:p>
            <a:pPr algn="just"/>
            <a:r>
              <a:rPr lang="es-ES" sz="2000" dirty="0">
                <a:latin typeface="Times New Roman" panose="02020603050405020304" pitchFamily="18" charset="0"/>
                <a:cs typeface="Times New Roman" panose="02020603050405020304" pitchFamily="18" charset="0"/>
              </a:rPr>
              <a:t>El código establece una cadena de conexión para conectarse a una base de datos SQL Server. La cadena de conexión se utiliza para que la aplicación pueda acceder y gestionar datos en la base de datos. Veamos cada una de las partes de la cadena de conexión:</a:t>
            </a:r>
          </a:p>
          <a:p>
            <a:pPr algn="just"/>
            <a:endParaRPr lang="es-ES" sz="2000" dirty="0">
              <a:latin typeface="Times New Roman" panose="02020603050405020304" pitchFamily="18" charset="0"/>
              <a:cs typeface="Times New Roman" panose="02020603050405020304" pitchFamily="18" charset="0"/>
            </a:endParaRPr>
          </a:p>
          <a:p>
            <a:pPr algn="just"/>
            <a:r>
              <a:rPr lang="es-ES" sz="2000" b="1" dirty="0">
                <a:latin typeface="Times New Roman" panose="02020603050405020304" pitchFamily="18" charset="0"/>
                <a:cs typeface="Times New Roman" panose="02020603050405020304" pitchFamily="18" charset="0"/>
              </a:rPr>
              <a:t>Data Source=10.0.0.4: </a:t>
            </a:r>
            <a:r>
              <a:rPr lang="es-ES" sz="2000" dirty="0">
                <a:latin typeface="Times New Roman" panose="02020603050405020304" pitchFamily="18" charset="0"/>
                <a:cs typeface="Times New Roman" panose="02020603050405020304" pitchFamily="18" charset="0"/>
              </a:rPr>
              <a:t>Esto especifica la dirección IP o nombre del servidor de base de datos al que la aplicación se conectará. En este caso, la dirección IP es "</a:t>
            </a:r>
            <a:r>
              <a:rPr lang="es-ES" sz="2000" b="1" dirty="0">
                <a:highlight>
                  <a:srgbClr val="FFFF00"/>
                </a:highlight>
                <a:latin typeface="Times New Roman" panose="02020603050405020304" pitchFamily="18" charset="0"/>
                <a:cs typeface="Times New Roman" panose="02020603050405020304" pitchFamily="18" charset="0"/>
              </a:rPr>
              <a:t>10.0.0.4</a:t>
            </a:r>
            <a:r>
              <a:rPr lang="es-ES" sz="2000" dirty="0">
                <a:latin typeface="Times New Roman" panose="02020603050405020304" pitchFamily="18" charset="0"/>
                <a:cs typeface="Times New Roman" panose="02020603050405020304" pitchFamily="18" charset="0"/>
              </a:rPr>
              <a:t>".</a:t>
            </a:r>
          </a:p>
          <a:p>
            <a:pPr algn="just"/>
            <a:endParaRPr lang="es-ES" sz="2000" dirty="0">
              <a:latin typeface="Times New Roman" panose="02020603050405020304" pitchFamily="18" charset="0"/>
              <a:cs typeface="Times New Roman" panose="02020603050405020304" pitchFamily="18" charset="0"/>
            </a:endParaRPr>
          </a:p>
          <a:p>
            <a:pPr algn="just"/>
            <a:r>
              <a:rPr lang="es-ES" sz="2000" b="1" dirty="0">
                <a:latin typeface="Times New Roman" panose="02020603050405020304" pitchFamily="18" charset="0"/>
                <a:cs typeface="Times New Roman" panose="02020603050405020304" pitchFamily="18" charset="0"/>
              </a:rPr>
              <a:t>Initial Catalog=JPVBD: </a:t>
            </a:r>
            <a:r>
              <a:rPr lang="es-ES" sz="2000" dirty="0">
                <a:latin typeface="Times New Roman" panose="02020603050405020304" pitchFamily="18" charset="0"/>
                <a:cs typeface="Times New Roman" panose="02020603050405020304" pitchFamily="18" charset="0"/>
              </a:rPr>
              <a:t>Indica el nombre de la base de datos a la que se desea conectarse. En este caso, la base de datos se llama "JPVBD".</a:t>
            </a:r>
          </a:p>
          <a:p>
            <a:pPr algn="just"/>
            <a:endParaRPr lang="es-ES" sz="2000" dirty="0">
              <a:latin typeface="Times New Roman" panose="02020603050405020304" pitchFamily="18" charset="0"/>
              <a:cs typeface="Times New Roman" panose="02020603050405020304" pitchFamily="18" charset="0"/>
            </a:endParaRPr>
          </a:p>
          <a:p>
            <a:pPr algn="just"/>
            <a:r>
              <a:rPr lang="es-ES" sz="2000" b="1" dirty="0">
                <a:latin typeface="Times New Roman" panose="02020603050405020304" pitchFamily="18" charset="0"/>
                <a:cs typeface="Times New Roman" panose="02020603050405020304" pitchFamily="18" charset="0"/>
              </a:rPr>
              <a:t>User ID=JUANCITO: </a:t>
            </a:r>
            <a:r>
              <a:rPr lang="es-ES" sz="2000" dirty="0">
                <a:latin typeface="Times New Roman" panose="02020603050405020304" pitchFamily="18" charset="0"/>
                <a:cs typeface="Times New Roman" panose="02020603050405020304" pitchFamily="18" charset="0"/>
              </a:rPr>
              <a:t>Establece el nombre de usuario que se utilizará para autenticarse en el servidor de base de datos. En este caso, el nombre de usuario es "</a:t>
            </a:r>
            <a:r>
              <a:rPr lang="es-ES" sz="2000" b="1" dirty="0">
                <a:highlight>
                  <a:srgbClr val="FFFF00"/>
                </a:highlight>
                <a:latin typeface="Times New Roman" panose="02020603050405020304" pitchFamily="18" charset="0"/>
                <a:cs typeface="Times New Roman" panose="02020603050405020304" pitchFamily="18" charset="0"/>
              </a:rPr>
              <a:t>JUANCITO</a:t>
            </a:r>
            <a:r>
              <a:rPr lang="es-ES" sz="2000" dirty="0">
                <a:latin typeface="Times New Roman" panose="02020603050405020304" pitchFamily="18" charset="0"/>
                <a:cs typeface="Times New Roman" panose="02020603050405020304" pitchFamily="18" charset="0"/>
              </a:rPr>
              <a:t>".</a:t>
            </a:r>
          </a:p>
          <a:p>
            <a:pPr algn="just"/>
            <a:endParaRPr lang="es-ES" sz="2000" dirty="0">
              <a:latin typeface="Times New Roman" panose="02020603050405020304" pitchFamily="18" charset="0"/>
              <a:cs typeface="Times New Roman" panose="02020603050405020304" pitchFamily="18" charset="0"/>
            </a:endParaRPr>
          </a:p>
          <a:p>
            <a:pPr algn="just"/>
            <a:r>
              <a:rPr lang="es-ES" sz="2000" b="1" dirty="0">
                <a:latin typeface="Times New Roman" panose="02020603050405020304" pitchFamily="18" charset="0"/>
                <a:cs typeface="Times New Roman" panose="02020603050405020304" pitchFamily="18" charset="0"/>
              </a:rPr>
              <a:t>Password=123456: </a:t>
            </a:r>
            <a:r>
              <a:rPr lang="es-ES" sz="2000" dirty="0">
                <a:latin typeface="Times New Roman" panose="02020603050405020304" pitchFamily="18" charset="0"/>
                <a:cs typeface="Times New Roman" panose="02020603050405020304" pitchFamily="18" charset="0"/>
              </a:rPr>
              <a:t>Proporciona la contraseña correspondiente al nombre de usuario para la autenticación. En este caso, la contraseña es "</a:t>
            </a:r>
            <a:r>
              <a:rPr lang="es-ES" sz="2000" b="1" dirty="0">
                <a:highlight>
                  <a:srgbClr val="FFFF00"/>
                </a:highlight>
                <a:latin typeface="Times New Roman" panose="02020603050405020304" pitchFamily="18" charset="0"/>
                <a:cs typeface="Times New Roman" panose="02020603050405020304" pitchFamily="18" charset="0"/>
              </a:rPr>
              <a:t>123456</a:t>
            </a:r>
            <a:r>
              <a:rPr lang="es-ES" sz="2000" dirty="0">
                <a:latin typeface="Times New Roman" panose="02020603050405020304" pitchFamily="18" charset="0"/>
                <a:cs typeface="Times New Roman" panose="02020603050405020304" pitchFamily="18" charset="0"/>
              </a:rPr>
              <a:t>".</a:t>
            </a:r>
          </a:p>
          <a:p>
            <a:pPr algn="just"/>
            <a:endParaRPr lang="es-ES" sz="2000" dirty="0">
              <a:latin typeface="Times New Roman" panose="02020603050405020304" pitchFamily="18" charset="0"/>
              <a:cs typeface="Times New Roman" panose="02020603050405020304" pitchFamily="18" charset="0"/>
            </a:endParaRPr>
          </a:p>
          <a:p>
            <a:pPr algn="just"/>
            <a:r>
              <a:rPr lang="es-ES" sz="2000" dirty="0">
                <a:latin typeface="Times New Roman" panose="02020603050405020304" pitchFamily="18" charset="0"/>
                <a:cs typeface="Times New Roman" panose="02020603050405020304" pitchFamily="18" charset="0"/>
              </a:rPr>
              <a:t>En resumen, esta cadena</a:t>
            </a:r>
            <a:endParaRPr lang="es-ES" sz="20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4320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2A9383-5684-404B-A7F9-8B23ABBF264E}"/>
              </a:ext>
            </a:extLst>
          </p:cNvPr>
          <p:cNvSpPr txBox="1"/>
          <p:nvPr/>
        </p:nvSpPr>
        <p:spPr>
          <a:xfrm>
            <a:off x="341870" y="1434679"/>
            <a:ext cx="11508260" cy="3046988"/>
          </a:xfrm>
          <a:prstGeom prst="rect">
            <a:avLst/>
          </a:prstGeom>
          <a:noFill/>
        </p:spPr>
        <p:txBody>
          <a:bodyPr wrap="square">
            <a:spAutoFit/>
          </a:bodyPr>
          <a:lstStyle/>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Método para establecer una conexión a la base de datos</a:t>
            </a:r>
            <a:endParaRPr lang="es-ES"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private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async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Button_Clicked(</a:t>
            </a:r>
            <a:r>
              <a:rPr lang="en-US" sz="1200" dirty="0">
                <a:solidFill>
                  <a:srgbClr val="0000FF"/>
                </a:solidFill>
                <a:latin typeface="Cascadia Mono" panose="020B0609020000020004" pitchFamily="49" charset="0"/>
              </a:rPr>
              <a:t>object</a:t>
            </a:r>
            <a:r>
              <a:rPr lang="en-US" sz="1200" dirty="0">
                <a:solidFill>
                  <a:srgbClr val="000000"/>
                </a:solidFill>
                <a:latin typeface="Cascadia Mono" panose="020B0609020000020004" pitchFamily="49" charset="0"/>
              </a:rPr>
              <a:t> sender, EventArgs e)</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try</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sqlConnection.Open(); </a:t>
            </a:r>
            <a:r>
              <a:rPr lang="es-ES" sz="1200" dirty="0">
                <a:solidFill>
                  <a:srgbClr val="008000"/>
                </a:solidFill>
                <a:latin typeface="Cascadia Mono" panose="020B0609020000020004" pitchFamily="49" charset="0"/>
              </a:rPr>
              <a:t>// Abre la conexión a la base de datos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await</a:t>
            </a:r>
            <a:r>
              <a:rPr lang="es-DO" sz="1200" dirty="0">
                <a:solidFill>
                  <a:srgbClr val="000000"/>
                </a:solidFill>
                <a:latin typeface="Cascadia Mono" panose="020B0609020000020004" pitchFamily="49" charset="0"/>
              </a:rPr>
              <a:t> App.Current.MainPage.DisplayAlert(</a:t>
            </a:r>
            <a:r>
              <a:rPr lang="es-DO" sz="1200" dirty="0">
                <a:solidFill>
                  <a:srgbClr val="A31515"/>
                </a:solidFill>
                <a:latin typeface="Cascadia Mono" panose="020B0609020000020004" pitchFamily="49" charset="0"/>
              </a:rPr>
              <a:t>"Alerta"</a:t>
            </a:r>
            <a:r>
              <a:rPr lang="es-DO" sz="1200" dirty="0">
                <a:solidFill>
                  <a:srgbClr val="000000"/>
                </a:solidFill>
                <a:latin typeface="Cascadia Mono" panose="020B0609020000020004" pitchFamily="49" charset="0"/>
              </a:rPr>
              <a:t>, </a:t>
            </a:r>
            <a:r>
              <a:rPr lang="es-DO" sz="1200" dirty="0">
                <a:solidFill>
                  <a:srgbClr val="A31515"/>
                </a:solidFill>
                <a:latin typeface="Cascadia Mono" panose="020B0609020000020004" pitchFamily="49" charset="0"/>
              </a:rPr>
              <a:t>"Conexión establecida correctamente.✔"</a:t>
            </a:r>
            <a:r>
              <a:rPr lang="es-DO" sz="1200" dirty="0">
                <a:solidFill>
                  <a:srgbClr val="000000"/>
                </a:solidFill>
                <a:latin typeface="Cascadia Mono" panose="020B0609020000020004" pitchFamily="49" charset="0"/>
              </a:rPr>
              <a:t>, </a:t>
            </a:r>
            <a:r>
              <a:rPr lang="es-DO" sz="1200" dirty="0">
                <a:solidFill>
                  <a:srgbClr val="A31515"/>
                </a:solidFill>
                <a:latin typeface="Cascadia Mono" panose="020B0609020000020004" pitchFamily="49" charset="0"/>
              </a:rPr>
              <a:t>"Ok"</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sqlConnection.Close(); </a:t>
            </a:r>
            <a:r>
              <a:rPr lang="es-DO" sz="1200" dirty="0">
                <a:solidFill>
                  <a:srgbClr val="008000"/>
                </a:solidFill>
                <a:latin typeface="Cascadia Mono" panose="020B0609020000020004" pitchFamily="49" charset="0"/>
              </a:rPr>
              <a:t>// Cierra la conexión</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catch</a:t>
            </a:r>
            <a:r>
              <a:rPr lang="es-DO" sz="1200" dirty="0">
                <a:solidFill>
                  <a:srgbClr val="000000"/>
                </a:solidFill>
                <a:latin typeface="Cascadia Mono" panose="020B0609020000020004" pitchFamily="49" charset="0"/>
              </a:rPr>
              <a:t> (Exception ex)</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Console.WriteLine(ex.Message);</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throw</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endParaRPr lang="es-ES" sz="1200" dirty="0"/>
          </a:p>
        </p:txBody>
      </p:sp>
      <p:sp>
        <p:nvSpPr>
          <p:cNvPr id="4" name="Flecha: hacia abajo 3">
            <a:extLst>
              <a:ext uri="{FF2B5EF4-FFF2-40B4-BE49-F238E27FC236}">
                <a16:creationId xmlns:a16="http://schemas.microsoft.com/office/drawing/2014/main" id="{5F41C6DE-25E5-484F-BC2C-B7985C54986B}"/>
              </a:ext>
            </a:extLst>
          </p:cNvPr>
          <p:cNvSpPr/>
          <p:nvPr/>
        </p:nvSpPr>
        <p:spPr>
          <a:xfrm>
            <a:off x="11084384" y="952622"/>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FF5E78EF-0EB5-4637-8147-0665DB607991}"/>
              </a:ext>
            </a:extLst>
          </p:cNvPr>
          <p:cNvSpPr/>
          <p:nvPr/>
        </p:nvSpPr>
        <p:spPr>
          <a:xfrm>
            <a:off x="10440139" y="5615126"/>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4E2893A-E9C4-4483-AEE2-F5586800C9E7}"/>
              </a:ext>
            </a:extLst>
          </p:cNvPr>
          <p:cNvSpPr txBox="1"/>
          <p:nvPr/>
        </p:nvSpPr>
        <p:spPr>
          <a:xfrm>
            <a:off x="469556" y="200777"/>
            <a:ext cx="8132905" cy="369332"/>
          </a:xfrm>
          <a:prstGeom prst="rect">
            <a:avLst/>
          </a:prstGeom>
          <a:noFill/>
        </p:spPr>
        <p:txBody>
          <a:bodyPr wrap="square" rtlCol="0">
            <a:spAutoFit/>
          </a:bodyPr>
          <a:lstStyle/>
          <a:p>
            <a:r>
              <a:rPr lang="en-US" b="1" dirty="0">
                <a:solidFill>
                  <a:srgbClr val="00B050"/>
                </a:solidFill>
              </a:rPr>
              <a:t>//   Codigo del Boton Confirmar Conexion al SQL Server evento clicked creado</a:t>
            </a:r>
            <a:endParaRPr lang="es-ES" b="1" dirty="0">
              <a:solidFill>
                <a:srgbClr val="00B050"/>
              </a:solidFill>
            </a:endParaRPr>
          </a:p>
        </p:txBody>
      </p:sp>
      <p:sp>
        <p:nvSpPr>
          <p:cNvPr id="7" name="CuadroTexto 6">
            <a:extLst>
              <a:ext uri="{FF2B5EF4-FFF2-40B4-BE49-F238E27FC236}">
                <a16:creationId xmlns:a16="http://schemas.microsoft.com/office/drawing/2014/main" id="{704E432E-E02D-488B-BD0A-4F2839C056CA}"/>
              </a:ext>
            </a:extLst>
          </p:cNvPr>
          <p:cNvSpPr txBox="1"/>
          <p:nvPr/>
        </p:nvSpPr>
        <p:spPr>
          <a:xfrm>
            <a:off x="469556" y="5884015"/>
            <a:ext cx="9091694" cy="369332"/>
          </a:xfrm>
          <a:prstGeom prst="rect">
            <a:avLst/>
          </a:prstGeom>
          <a:noFill/>
        </p:spPr>
        <p:txBody>
          <a:bodyPr wrap="square" rtlCol="0">
            <a:spAutoFit/>
          </a:bodyPr>
          <a:lstStyle/>
          <a:p>
            <a:r>
              <a:rPr lang="en-US" b="1" dirty="0">
                <a:solidFill>
                  <a:srgbClr val="00B050"/>
                </a:solidFill>
              </a:rPr>
              <a:t>//   Fin del Codigo del Boton Confirmar Conexion al SQL Server evento clicked creado</a:t>
            </a:r>
            <a:endParaRPr lang="es-ES" b="1" dirty="0">
              <a:solidFill>
                <a:srgbClr val="00B050"/>
              </a:solidFill>
            </a:endParaRPr>
          </a:p>
        </p:txBody>
      </p:sp>
      <p:sp>
        <p:nvSpPr>
          <p:cNvPr id="2" name="CuadroTexto 1">
            <a:extLst>
              <a:ext uri="{FF2B5EF4-FFF2-40B4-BE49-F238E27FC236}">
                <a16:creationId xmlns:a16="http://schemas.microsoft.com/office/drawing/2014/main" id="{1313FB41-90EA-6B1B-2DAD-F8CCF6755D01}"/>
              </a:ext>
            </a:extLst>
          </p:cNvPr>
          <p:cNvSpPr txBox="1"/>
          <p:nvPr/>
        </p:nvSpPr>
        <p:spPr>
          <a:xfrm>
            <a:off x="8723517" y="20077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228491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a:blip r:embed="rId2"/>
          <a:stretch>
            <a:fillRect/>
          </a:stretch>
        </p:blipFill>
        <p:spPr>
          <a:xfrm>
            <a:off x="0" y="121319"/>
            <a:ext cx="12192000" cy="6615361"/>
          </a:xfrm>
          <a:prstGeom prst="rect">
            <a:avLst/>
          </a:prstGeom>
        </p:spPr>
      </p:pic>
    </p:spTree>
    <p:extLst>
      <p:ext uri="{BB962C8B-B14F-4D97-AF65-F5344CB8AC3E}">
        <p14:creationId xmlns:p14="http://schemas.microsoft.com/office/powerpoint/2010/main" val="371042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EF468BE-6E76-4D62-ADAF-2F2E4CF5F0BE}"/>
              </a:ext>
            </a:extLst>
          </p:cNvPr>
          <p:cNvSpPr txBox="1"/>
          <p:nvPr/>
        </p:nvSpPr>
        <p:spPr>
          <a:xfrm>
            <a:off x="444143" y="1010245"/>
            <a:ext cx="11303713" cy="5478423"/>
          </a:xfrm>
          <a:prstGeom prst="rect">
            <a:avLst/>
          </a:prstGeom>
          <a:noFill/>
        </p:spPr>
        <p:txBody>
          <a:bodyPr wrap="square">
            <a:spAutoFit/>
          </a:bodyPr>
          <a:lstStyle/>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para obtener datos de la base de datos y mostrarlos en la ListView</a:t>
            </a:r>
            <a:endParaRPr lang="es-ES"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private</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async</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void</a:t>
            </a:r>
            <a:r>
              <a:rPr lang="en-US" sz="1000" dirty="0">
                <a:solidFill>
                  <a:srgbClr val="000000"/>
                </a:solidFill>
                <a:latin typeface="Cascadia Mono" panose="020B0609020000020004" pitchFamily="49" charset="0"/>
              </a:rPr>
              <a:t> Getbutton_Clicked(</a:t>
            </a:r>
            <a:r>
              <a:rPr lang="en-US" sz="1000" dirty="0">
                <a:solidFill>
                  <a:srgbClr val="0000FF"/>
                </a:solidFill>
                <a:latin typeface="Cascadia Mono" panose="020B0609020000020004" pitchFamily="49" charset="0"/>
              </a:rPr>
              <a:t>object</a:t>
            </a:r>
            <a:r>
              <a:rPr lang="en-US"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try</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List&lt;MyTableList&gt; myTableLists = </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List&lt;MyTableList&gt;(); </a:t>
            </a:r>
            <a:r>
              <a:rPr lang="es-DO" sz="1000" dirty="0">
                <a:solidFill>
                  <a:srgbClr val="008000"/>
                </a:solidFill>
                <a:latin typeface="Cascadia Mono" panose="020B0609020000020004" pitchFamily="49" charset="0"/>
              </a:rPr>
              <a:t>// Lista para almacenar los datos obtenidos</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sqlConnection.Open(); </a:t>
            </a:r>
            <a:r>
              <a:rPr lang="es-DO" sz="1000" dirty="0">
                <a:solidFill>
                  <a:srgbClr val="008000"/>
                </a:solidFill>
                <a:latin typeface="Cascadia Mono" panose="020B0609020000020004" pitchFamily="49" charset="0"/>
              </a:rPr>
              <a:t>// Abre la conexión</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 queryString = </a:t>
            </a:r>
            <a:r>
              <a:rPr lang="es-DO" sz="1000" dirty="0">
                <a:solidFill>
                  <a:srgbClr val="A31515"/>
                </a:solidFill>
                <a:latin typeface="Cascadia Mono" panose="020B0609020000020004" pitchFamily="49" charset="0"/>
              </a:rPr>
              <a:t>"Select * from dbo.usuario"</a:t>
            </a:r>
            <a:r>
              <a:rPr lang="es-DO" sz="1000" dirty="0">
                <a:solidFill>
                  <a:srgbClr val="000000"/>
                </a:solidFill>
                <a:latin typeface="Cascadia Mono" panose="020B0609020000020004" pitchFamily="49" charset="0"/>
              </a:rPr>
              <a:t>; </a:t>
            </a:r>
            <a:r>
              <a:rPr lang="es-DO" sz="1000" dirty="0">
                <a:solidFill>
                  <a:srgbClr val="008000"/>
                </a:solidFill>
                <a:latin typeface="Cascadia Mono" panose="020B0609020000020004" pitchFamily="49" charset="0"/>
              </a:rPr>
              <a:t>// Consulta SQL</a:t>
            </a:r>
            <a:endParaRPr lang="es-DO"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SqlCommand command = </a:t>
            </a:r>
            <a:r>
              <a:rPr lang="en-US" sz="1000" dirty="0">
                <a:solidFill>
                  <a:srgbClr val="0000FF"/>
                </a:solidFill>
                <a:latin typeface="Cascadia Mono" panose="020B0609020000020004" pitchFamily="49" charset="0"/>
              </a:rPr>
              <a:t>new</a:t>
            </a:r>
            <a:r>
              <a:rPr lang="en-US" sz="1000" dirty="0">
                <a:solidFill>
                  <a:srgbClr val="000000"/>
                </a:solidFill>
                <a:latin typeface="Cascadia Mono" panose="020B0609020000020004" pitchFamily="49" charset="0"/>
              </a:rPr>
              <a:t> SqlCommand(queryString, sqlConnection);</a:t>
            </a:r>
          </a:p>
          <a:p>
            <a:r>
              <a:rPr lang="it-IT" sz="1000" dirty="0">
                <a:solidFill>
                  <a:srgbClr val="000000"/>
                </a:solidFill>
                <a:latin typeface="Cascadia Mono" panose="020B0609020000020004" pitchFamily="49" charset="0"/>
              </a:rPr>
              <a:t>                SqlDataReader reader = command.ExecuteReader(); </a:t>
            </a:r>
            <a:r>
              <a:rPr lang="it-IT" sz="1000" dirty="0">
                <a:solidFill>
                  <a:srgbClr val="008000"/>
                </a:solidFill>
                <a:latin typeface="Cascadia Mono" panose="020B0609020000020004" pitchFamily="49" charset="0"/>
              </a:rPr>
              <a:t>// Ejecuta la consulta</a:t>
            </a:r>
            <a:endParaRPr lang="it-IT"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while</a:t>
            </a:r>
            <a:r>
              <a:rPr lang="es-ES" sz="1000" dirty="0">
                <a:solidFill>
                  <a:srgbClr val="000000"/>
                </a:solidFill>
                <a:latin typeface="Cascadia Mono" panose="020B0609020000020004" pitchFamily="49" charset="0"/>
              </a:rPr>
              <a:t> (reader.Read()) </a:t>
            </a:r>
            <a:r>
              <a:rPr lang="es-ES" sz="1000" dirty="0">
                <a:solidFill>
                  <a:srgbClr val="008000"/>
                </a:solidFill>
                <a:latin typeface="Cascadia Mono" panose="020B0609020000020004" pitchFamily="49" charset="0"/>
              </a:rPr>
              <a:t>// Recorre las filas obtenidas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Crea un objeto MyTableList y asigna sus propiedades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myTableLists.Add(</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MyTableList</a:t>
            </a: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Id_usuario = Convert.ToInt32(reader[</a:t>
            </a:r>
            <a:r>
              <a:rPr lang="es-ES" sz="1000" dirty="0">
                <a:solidFill>
                  <a:srgbClr val="A31515"/>
                </a:solidFill>
                <a:latin typeface="Cascadia Mono" panose="020B0609020000020004" pitchFamily="49" charset="0"/>
              </a:rPr>
              <a:t>"id_usuario"</a:t>
            </a:r>
            <a:r>
              <a:rPr lang="es-ES"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Nombre_user = reader[</a:t>
            </a:r>
            <a:r>
              <a:rPr lang="es-DO" sz="1000" dirty="0">
                <a:solidFill>
                  <a:srgbClr val="A31515"/>
                </a:solidFill>
                <a:latin typeface="Cascadia Mono" panose="020B0609020000020004" pitchFamily="49" charset="0"/>
              </a:rPr>
              <a:t>"nombre_user"</a:t>
            </a:r>
            <a:r>
              <a:rPr lang="es-DO" sz="1000" dirty="0">
                <a:solidFill>
                  <a:srgbClr val="000000"/>
                </a:solidFill>
                <a:latin typeface="Cascadia Mono" panose="020B0609020000020004" pitchFamily="49" charset="0"/>
              </a:rPr>
              <a:t>].ToString(),</a:t>
            </a:r>
          </a:p>
          <a:p>
            <a:r>
              <a:rPr lang="es-DO" sz="1000" dirty="0">
                <a:solidFill>
                  <a:srgbClr val="000000"/>
                </a:solidFill>
                <a:latin typeface="Cascadia Mono" panose="020B0609020000020004" pitchFamily="49" charset="0"/>
              </a:rPr>
              <a:t>                        Telefono = reader[</a:t>
            </a:r>
            <a:r>
              <a:rPr lang="es-DO" sz="1000" dirty="0">
                <a:solidFill>
                  <a:srgbClr val="A31515"/>
                </a:solidFill>
                <a:latin typeface="Cascadia Mono" panose="020B0609020000020004" pitchFamily="49" charset="0"/>
              </a:rPr>
              <a:t>"telefono"</a:t>
            </a:r>
            <a:r>
              <a:rPr lang="es-DO" sz="1000" dirty="0">
                <a:solidFill>
                  <a:srgbClr val="000000"/>
                </a:solidFill>
                <a:latin typeface="Cascadia Mono" panose="020B0609020000020004" pitchFamily="49" charset="0"/>
              </a:rPr>
              <a:t>].ToString(),</a:t>
            </a:r>
          </a:p>
          <a:p>
            <a:r>
              <a:rPr lang="es-DO" sz="1000" dirty="0">
                <a:solidFill>
                  <a:srgbClr val="000000"/>
                </a:solidFill>
                <a:latin typeface="Cascadia Mono" panose="020B0609020000020004" pitchFamily="49" charset="0"/>
              </a:rPr>
              <a:t>                        Email = reader[</a:t>
            </a:r>
            <a:r>
              <a:rPr lang="es-DO" sz="1000" dirty="0">
                <a:solidFill>
                  <a:srgbClr val="A31515"/>
                </a:solidFill>
                <a:latin typeface="Cascadia Mono" panose="020B0609020000020004" pitchFamily="49" charset="0"/>
              </a:rPr>
              <a:t>"email"</a:t>
            </a:r>
            <a:r>
              <a:rPr lang="es-DO" sz="1000" dirty="0">
                <a:solidFill>
                  <a:srgbClr val="000000"/>
                </a:solidFill>
                <a:latin typeface="Cascadia Mono" panose="020B0609020000020004" pitchFamily="49" charset="0"/>
              </a:rPr>
              <a:t>].ToString(),</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reader.Close();</a:t>
            </a:r>
          </a:p>
          <a:p>
            <a:r>
              <a:rPr lang="es-DO" sz="1000" dirty="0">
                <a:solidFill>
                  <a:srgbClr val="000000"/>
                </a:solidFill>
                <a:latin typeface="Cascadia Mono" panose="020B0609020000020004" pitchFamily="49" charset="0"/>
              </a:rPr>
              <a:t>                sqlConnection.Close(); </a:t>
            </a:r>
            <a:r>
              <a:rPr lang="es-DO" sz="1000" dirty="0">
                <a:solidFill>
                  <a:srgbClr val="008000"/>
                </a:solidFill>
                <a:latin typeface="Cascadia Mono" panose="020B0609020000020004" pitchFamily="49" charset="0"/>
              </a:rPr>
              <a:t>// Cierra la conexión</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MyListView.ItemsSource = myTableLists; </a:t>
            </a:r>
            <a:r>
              <a:rPr lang="es-DO" sz="1000" dirty="0">
                <a:solidFill>
                  <a:srgbClr val="008000"/>
                </a:solidFill>
                <a:latin typeface="Cascadia Mono" panose="020B0609020000020004" pitchFamily="49" charset="0"/>
              </a:rPr>
              <a:t>// Asigna los datos a la ListView</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catch</a:t>
            </a:r>
            <a:r>
              <a:rPr lang="es-DO" sz="1000" dirty="0">
                <a:solidFill>
                  <a:srgbClr val="000000"/>
                </a:solidFill>
                <a:latin typeface="Cascadia Mono" panose="020B0609020000020004" pitchFamily="49" charset="0"/>
              </a:rPr>
              <a:t> (Exception ex)</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await</a:t>
            </a:r>
            <a:r>
              <a:rPr lang="es-DO" sz="1000" dirty="0">
                <a:solidFill>
                  <a:srgbClr val="000000"/>
                </a:solidFill>
                <a:latin typeface="Cascadia Mono" panose="020B0609020000020004" pitchFamily="49" charset="0"/>
              </a:rPr>
              <a:t> App.Current.MainPage.DisplayAlert(</a:t>
            </a:r>
            <a:r>
              <a:rPr lang="es-DO" sz="1000" dirty="0">
                <a:solidFill>
                  <a:srgbClr val="A31515"/>
                </a:solidFill>
                <a:latin typeface="Cascadia Mono" panose="020B0609020000020004" pitchFamily="49" charset="0"/>
              </a:rPr>
              <a:t>"Alerta"</a:t>
            </a:r>
            <a:r>
              <a:rPr lang="es-DO" sz="1000" dirty="0">
                <a:solidFill>
                  <a:srgbClr val="000000"/>
                </a:solidFill>
                <a:latin typeface="Cascadia Mono" panose="020B0609020000020004" pitchFamily="49" charset="0"/>
              </a:rPr>
              <a:t>, ex.Message, </a:t>
            </a:r>
            <a:r>
              <a:rPr lang="es-DO" sz="1000" dirty="0">
                <a:solidFill>
                  <a:srgbClr val="A31515"/>
                </a:solidFill>
                <a:latin typeface="Cascadia Mono" panose="020B0609020000020004" pitchFamily="49" charset="0"/>
              </a:rPr>
              <a:t>"Ok"</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throw</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endParaRPr lang="es-ES" sz="1000" dirty="0">
              <a:solidFill>
                <a:srgbClr val="000000"/>
              </a:solidFill>
              <a:latin typeface="Consolas" panose="020B0609020204030204" pitchFamily="49" charset="0"/>
            </a:endParaRPr>
          </a:p>
        </p:txBody>
      </p:sp>
      <p:sp>
        <p:nvSpPr>
          <p:cNvPr id="4" name="Flecha: hacia abajo 3">
            <a:extLst>
              <a:ext uri="{FF2B5EF4-FFF2-40B4-BE49-F238E27FC236}">
                <a16:creationId xmlns:a16="http://schemas.microsoft.com/office/drawing/2014/main" id="{450D0C26-E7FF-4F15-A08C-60A379F651EB}"/>
              </a:ext>
            </a:extLst>
          </p:cNvPr>
          <p:cNvSpPr/>
          <p:nvPr/>
        </p:nvSpPr>
        <p:spPr>
          <a:xfrm>
            <a:off x="10839634" y="2019821"/>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01A8189C-4B10-4EEE-B4ED-BB98C0502204}"/>
              </a:ext>
            </a:extLst>
          </p:cNvPr>
          <p:cNvSpPr/>
          <p:nvPr/>
        </p:nvSpPr>
        <p:spPr>
          <a:xfrm>
            <a:off x="10839633" y="5569318"/>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8DCD0F8E-D739-45EF-95BB-C2CB1D2B00F3}"/>
              </a:ext>
            </a:extLst>
          </p:cNvPr>
          <p:cNvSpPr txBox="1"/>
          <p:nvPr/>
        </p:nvSpPr>
        <p:spPr>
          <a:xfrm>
            <a:off x="469557" y="200777"/>
            <a:ext cx="6894510" cy="369332"/>
          </a:xfrm>
          <a:prstGeom prst="rect">
            <a:avLst/>
          </a:prstGeom>
          <a:noFill/>
        </p:spPr>
        <p:txBody>
          <a:bodyPr wrap="square" rtlCol="0">
            <a:spAutoFit/>
          </a:bodyPr>
          <a:lstStyle/>
          <a:p>
            <a:r>
              <a:rPr lang="en-US" b="1" dirty="0">
                <a:solidFill>
                  <a:srgbClr val="00B050"/>
                </a:solidFill>
              </a:rPr>
              <a:t>//   Codigo del Boton Leer  GetButton evento clicked creado</a:t>
            </a:r>
            <a:endParaRPr lang="es-ES" b="1" dirty="0">
              <a:solidFill>
                <a:srgbClr val="00B050"/>
              </a:solidFill>
            </a:endParaRPr>
          </a:p>
        </p:txBody>
      </p:sp>
      <p:sp>
        <p:nvSpPr>
          <p:cNvPr id="7" name="CuadroTexto 6">
            <a:extLst>
              <a:ext uri="{FF2B5EF4-FFF2-40B4-BE49-F238E27FC236}">
                <a16:creationId xmlns:a16="http://schemas.microsoft.com/office/drawing/2014/main" id="{F9E7FDE2-AB13-42E1-959D-75A9473AF591}"/>
              </a:ext>
            </a:extLst>
          </p:cNvPr>
          <p:cNvSpPr txBox="1"/>
          <p:nvPr/>
        </p:nvSpPr>
        <p:spPr>
          <a:xfrm>
            <a:off x="888287" y="6488668"/>
            <a:ext cx="6894510" cy="369332"/>
          </a:xfrm>
          <a:prstGeom prst="rect">
            <a:avLst/>
          </a:prstGeom>
          <a:noFill/>
        </p:spPr>
        <p:txBody>
          <a:bodyPr wrap="square" rtlCol="0">
            <a:spAutoFit/>
          </a:bodyPr>
          <a:lstStyle/>
          <a:p>
            <a:r>
              <a:rPr lang="en-US" b="1" dirty="0">
                <a:solidFill>
                  <a:srgbClr val="00B050"/>
                </a:solidFill>
              </a:rPr>
              <a:t>//  Fin del  Codigo del Boton Leer  GetButton evento clicked creado</a:t>
            </a:r>
            <a:endParaRPr lang="es-ES" b="1" dirty="0">
              <a:solidFill>
                <a:srgbClr val="00B050"/>
              </a:solidFill>
            </a:endParaRPr>
          </a:p>
        </p:txBody>
      </p:sp>
      <p:sp>
        <p:nvSpPr>
          <p:cNvPr id="2" name="CuadroTexto 1">
            <a:extLst>
              <a:ext uri="{FF2B5EF4-FFF2-40B4-BE49-F238E27FC236}">
                <a16:creationId xmlns:a16="http://schemas.microsoft.com/office/drawing/2014/main" id="{8D0411FA-8A09-A89E-2DF0-063B91D09198}"/>
              </a:ext>
            </a:extLst>
          </p:cNvPr>
          <p:cNvSpPr txBox="1"/>
          <p:nvPr/>
        </p:nvSpPr>
        <p:spPr>
          <a:xfrm>
            <a:off x="8723517" y="20077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3340315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25E376C-6763-4689-A921-30796E6144E9}"/>
              </a:ext>
            </a:extLst>
          </p:cNvPr>
          <p:cNvSpPr txBox="1"/>
          <p:nvPr/>
        </p:nvSpPr>
        <p:spPr>
          <a:xfrm>
            <a:off x="243513" y="1252465"/>
            <a:ext cx="11704974" cy="4093428"/>
          </a:xfrm>
          <a:prstGeom prst="rect">
            <a:avLst/>
          </a:prstGeom>
          <a:noFill/>
        </p:spPr>
        <p:txBody>
          <a:bodyPr wrap="square">
            <a:spAutoFit/>
          </a:bodyPr>
          <a:lstStyle/>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para insertar datos en la base de datos</a:t>
            </a:r>
            <a:endParaRPr lang="es-ES"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private</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async</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void</a:t>
            </a:r>
            <a:r>
              <a:rPr lang="en-US" sz="1000" dirty="0">
                <a:solidFill>
                  <a:srgbClr val="000000"/>
                </a:solidFill>
                <a:latin typeface="Cascadia Mono" panose="020B0609020000020004" pitchFamily="49" charset="0"/>
              </a:rPr>
              <a:t> Postbutton_Clicked(</a:t>
            </a:r>
            <a:r>
              <a:rPr lang="en-US" sz="1000" dirty="0">
                <a:solidFill>
                  <a:srgbClr val="0000FF"/>
                </a:solidFill>
                <a:latin typeface="Cascadia Mono" panose="020B0609020000020004" pitchFamily="49" charset="0"/>
              </a:rPr>
              <a:t>object</a:t>
            </a:r>
            <a:r>
              <a:rPr lang="en-US"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try</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sqlConnection.Open(); </a:t>
            </a:r>
            <a:r>
              <a:rPr lang="es-DO" sz="1000" dirty="0">
                <a:solidFill>
                  <a:srgbClr val="008000"/>
                </a:solidFill>
                <a:latin typeface="Cascadia Mono" panose="020B0609020000020004" pitchFamily="49" charset="0"/>
              </a:rPr>
              <a:t>// Abre la conexión</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Prepara y ejecuta la consulta INSERT con parámetros</a:t>
            </a:r>
            <a:endParaRPr lang="es-ES"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using</a:t>
            </a:r>
            <a:r>
              <a:rPr lang="en-US" sz="1000" dirty="0">
                <a:solidFill>
                  <a:srgbClr val="000000"/>
                </a:solidFill>
                <a:latin typeface="Cascadia Mono" panose="020B0609020000020004" pitchFamily="49" charset="0"/>
              </a:rPr>
              <a:t> (SqlCommand command = </a:t>
            </a:r>
            <a:r>
              <a:rPr lang="en-US" sz="1000" dirty="0">
                <a:solidFill>
                  <a:srgbClr val="0000FF"/>
                </a:solidFill>
                <a:latin typeface="Cascadia Mono" panose="020B0609020000020004" pitchFamily="49" charset="0"/>
              </a:rPr>
              <a:t>new</a:t>
            </a:r>
            <a:r>
              <a:rPr lang="en-US" sz="1000" dirty="0">
                <a:solidFill>
                  <a:srgbClr val="000000"/>
                </a:solidFill>
                <a:latin typeface="Cascadia Mono" panose="020B0609020000020004" pitchFamily="49" charset="0"/>
              </a:rPr>
              <a:t> SqlCommand(</a:t>
            </a:r>
            <a:r>
              <a:rPr lang="en-US" sz="1000" dirty="0">
                <a:solidFill>
                  <a:srgbClr val="A31515"/>
                </a:solidFill>
                <a:latin typeface="Cascadia Mono" panose="020B0609020000020004" pitchFamily="49" charset="0"/>
              </a:rPr>
              <a:t>"INSERT INTO dbo.usuario VALUES(@id_usuario, @nombre_user, @telefono, @email)"</a:t>
            </a:r>
            <a:r>
              <a:rPr lang="en-US" sz="1000" dirty="0">
                <a:solidFill>
                  <a:srgbClr val="000000"/>
                </a:solidFill>
                <a:latin typeface="Cascadia Mono" panose="020B0609020000020004" pitchFamily="49" charset="0"/>
              </a:rPr>
              <a:t>, sqlConnection))</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command.Parameters.Add(</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SqlParameter(</a:t>
            </a:r>
            <a:r>
              <a:rPr lang="es-DO" sz="1000" dirty="0">
                <a:solidFill>
                  <a:srgbClr val="A31515"/>
                </a:solidFill>
                <a:latin typeface="Cascadia Mono" panose="020B0609020000020004" pitchFamily="49" charset="0"/>
              </a:rPr>
              <a:t>"id_usuario"</a:t>
            </a:r>
            <a:r>
              <a:rPr lang="es-DO" sz="1000" dirty="0">
                <a:solidFill>
                  <a:srgbClr val="000000"/>
                </a:solidFill>
                <a:latin typeface="Cascadia Mono" panose="020B0609020000020004" pitchFamily="49" charset="0"/>
              </a:rPr>
              <a:t>, id_usuario.Text));</a:t>
            </a:r>
          </a:p>
          <a:p>
            <a:r>
              <a:rPr lang="es-DO" sz="1000" dirty="0">
                <a:solidFill>
                  <a:srgbClr val="000000"/>
                </a:solidFill>
                <a:latin typeface="Cascadia Mono" panose="020B0609020000020004" pitchFamily="49" charset="0"/>
              </a:rPr>
              <a:t>                    command.Parameters.Add(</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SqlParameter(</a:t>
            </a:r>
            <a:r>
              <a:rPr lang="es-DO" sz="1000" dirty="0">
                <a:solidFill>
                  <a:srgbClr val="A31515"/>
                </a:solidFill>
                <a:latin typeface="Cascadia Mono" panose="020B0609020000020004" pitchFamily="49" charset="0"/>
              </a:rPr>
              <a:t>"nombre_user"</a:t>
            </a:r>
            <a:r>
              <a:rPr lang="es-DO" sz="1000" dirty="0">
                <a:solidFill>
                  <a:srgbClr val="000000"/>
                </a:solidFill>
                <a:latin typeface="Cascadia Mono" panose="020B0609020000020004" pitchFamily="49" charset="0"/>
              </a:rPr>
              <a:t>, nombre_user.Text));</a:t>
            </a:r>
          </a:p>
          <a:p>
            <a:r>
              <a:rPr lang="es-DO" sz="1000" dirty="0">
                <a:solidFill>
                  <a:srgbClr val="000000"/>
                </a:solidFill>
                <a:latin typeface="Cascadia Mono" panose="020B0609020000020004" pitchFamily="49" charset="0"/>
              </a:rPr>
              <a:t>                    command.Parameters.Add(</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SqlParameter(</a:t>
            </a:r>
            <a:r>
              <a:rPr lang="es-DO" sz="1000" dirty="0">
                <a:solidFill>
                  <a:srgbClr val="A31515"/>
                </a:solidFill>
                <a:latin typeface="Cascadia Mono" panose="020B0609020000020004" pitchFamily="49" charset="0"/>
              </a:rPr>
              <a:t>"telefono"</a:t>
            </a:r>
            <a:r>
              <a:rPr lang="es-DO" sz="1000" dirty="0">
                <a:solidFill>
                  <a:srgbClr val="000000"/>
                </a:solidFill>
                <a:latin typeface="Cascadia Mono" panose="020B0609020000020004" pitchFamily="49" charset="0"/>
              </a:rPr>
              <a:t>, telefono.Text));</a:t>
            </a:r>
          </a:p>
          <a:p>
            <a:r>
              <a:rPr lang="es-DO" sz="1000" dirty="0">
                <a:solidFill>
                  <a:srgbClr val="000000"/>
                </a:solidFill>
                <a:latin typeface="Cascadia Mono" panose="020B0609020000020004" pitchFamily="49" charset="0"/>
              </a:rPr>
              <a:t>                    command.Parameters.Add(</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SqlParameter(</a:t>
            </a:r>
            <a:r>
              <a:rPr lang="es-DO" sz="1000" dirty="0">
                <a:solidFill>
                  <a:srgbClr val="A31515"/>
                </a:solidFill>
                <a:latin typeface="Cascadia Mono" panose="020B0609020000020004" pitchFamily="49" charset="0"/>
              </a:rPr>
              <a:t>"email"</a:t>
            </a:r>
            <a:r>
              <a:rPr lang="es-DO" sz="1000" dirty="0">
                <a:solidFill>
                  <a:srgbClr val="000000"/>
                </a:solidFill>
                <a:latin typeface="Cascadia Mono" panose="020B0609020000020004" pitchFamily="49" charset="0"/>
              </a:rPr>
              <a:t>, email.Text));</a:t>
            </a:r>
          </a:p>
          <a:p>
            <a:r>
              <a:rPr lang="it-IT" sz="1000" dirty="0">
                <a:solidFill>
                  <a:srgbClr val="000000"/>
                </a:solidFill>
                <a:latin typeface="Cascadia Mono" panose="020B0609020000020004" pitchFamily="49" charset="0"/>
              </a:rPr>
              <a:t>                    command.ExecuteNonQuery(); </a:t>
            </a:r>
            <a:r>
              <a:rPr lang="it-IT" sz="1000" dirty="0">
                <a:solidFill>
                  <a:srgbClr val="008000"/>
                </a:solidFill>
                <a:latin typeface="Cascadia Mono" panose="020B0609020000020004" pitchFamily="49" charset="0"/>
              </a:rPr>
              <a:t>// Ejecuta la consulta</a:t>
            </a:r>
            <a:endParaRPr lang="it-IT"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sqlConnection.Close(); </a:t>
            </a:r>
            <a:r>
              <a:rPr lang="es-DO" sz="1000" dirty="0">
                <a:solidFill>
                  <a:srgbClr val="008000"/>
                </a:solidFill>
                <a:latin typeface="Cascadia Mono" panose="020B0609020000020004" pitchFamily="49" charset="0"/>
              </a:rPr>
              <a:t>// Cierra la conexión</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await</a:t>
            </a:r>
            <a:r>
              <a:rPr lang="es-DO" sz="1000" dirty="0">
                <a:solidFill>
                  <a:srgbClr val="000000"/>
                </a:solidFill>
                <a:latin typeface="Cascadia Mono" panose="020B0609020000020004" pitchFamily="49" charset="0"/>
              </a:rPr>
              <a:t> App.Current.MainPage.DisplayAlert(</a:t>
            </a:r>
            <a:r>
              <a:rPr lang="es-DO" sz="1000" dirty="0">
                <a:solidFill>
                  <a:srgbClr val="A31515"/>
                </a:solidFill>
                <a:latin typeface="Cascadia Mono" panose="020B0609020000020004" pitchFamily="49" charset="0"/>
              </a:rPr>
              <a:t>"Alerta"</a:t>
            </a:r>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"¡Felicidades, los datos se han insertado correctamente!"</a:t>
            </a:r>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"Ok"</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catch</a:t>
            </a:r>
            <a:r>
              <a:rPr lang="es-DO" sz="1000" dirty="0">
                <a:solidFill>
                  <a:srgbClr val="000000"/>
                </a:solidFill>
                <a:latin typeface="Cascadia Mono" panose="020B0609020000020004" pitchFamily="49" charset="0"/>
              </a:rPr>
              <a:t> (Exception ex)</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await</a:t>
            </a:r>
            <a:r>
              <a:rPr lang="es-DO" sz="1000" dirty="0">
                <a:solidFill>
                  <a:srgbClr val="000000"/>
                </a:solidFill>
                <a:latin typeface="Cascadia Mono" panose="020B0609020000020004" pitchFamily="49" charset="0"/>
              </a:rPr>
              <a:t> App.Current.MainPage.DisplayAlert(</a:t>
            </a:r>
            <a:r>
              <a:rPr lang="es-DO" sz="1000" dirty="0">
                <a:solidFill>
                  <a:srgbClr val="A31515"/>
                </a:solidFill>
                <a:latin typeface="Cascadia Mono" panose="020B0609020000020004" pitchFamily="49" charset="0"/>
              </a:rPr>
              <a:t>"Alerta"</a:t>
            </a:r>
            <a:r>
              <a:rPr lang="es-DO" sz="1000" dirty="0">
                <a:solidFill>
                  <a:srgbClr val="000000"/>
                </a:solidFill>
                <a:latin typeface="Cascadia Mono" panose="020B0609020000020004" pitchFamily="49" charset="0"/>
              </a:rPr>
              <a:t>, ex.Message, </a:t>
            </a:r>
            <a:r>
              <a:rPr lang="es-DO" sz="1000" dirty="0">
                <a:solidFill>
                  <a:srgbClr val="A31515"/>
                </a:solidFill>
                <a:latin typeface="Cascadia Mono" panose="020B0609020000020004" pitchFamily="49" charset="0"/>
              </a:rPr>
              <a:t>"Ok"</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throw</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endParaRPr lang="es-ES" sz="1000" dirty="0"/>
          </a:p>
        </p:txBody>
      </p:sp>
      <p:sp>
        <p:nvSpPr>
          <p:cNvPr id="4" name="Flecha: hacia abajo 3">
            <a:extLst>
              <a:ext uri="{FF2B5EF4-FFF2-40B4-BE49-F238E27FC236}">
                <a16:creationId xmlns:a16="http://schemas.microsoft.com/office/drawing/2014/main" id="{604DCE01-597A-4D63-A7D5-D75CB9592CCB}"/>
              </a:ext>
            </a:extLst>
          </p:cNvPr>
          <p:cNvSpPr/>
          <p:nvPr/>
        </p:nvSpPr>
        <p:spPr>
          <a:xfrm>
            <a:off x="10440139" y="5615126"/>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FD803C4F-4ACA-4A80-9168-DDF803C019C8}"/>
              </a:ext>
            </a:extLst>
          </p:cNvPr>
          <p:cNvSpPr/>
          <p:nvPr/>
        </p:nvSpPr>
        <p:spPr>
          <a:xfrm>
            <a:off x="10839634" y="1503447"/>
            <a:ext cx="399495" cy="556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6970F93-B95B-4D02-A08C-5209D8D33B61}"/>
              </a:ext>
            </a:extLst>
          </p:cNvPr>
          <p:cNvSpPr txBox="1"/>
          <p:nvPr/>
        </p:nvSpPr>
        <p:spPr>
          <a:xfrm>
            <a:off x="527222" y="317064"/>
            <a:ext cx="6894510" cy="369332"/>
          </a:xfrm>
          <a:prstGeom prst="rect">
            <a:avLst/>
          </a:prstGeom>
          <a:noFill/>
        </p:spPr>
        <p:txBody>
          <a:bodyPr wrap="square" rtlCol="0">
            <a:spAutoFit/>
          </a:bodyPr>
          <a:lstStyle/>
          <a:p>
            <a:r>
              <a:rPr lang="en-US" b="1" dirty="0">
                <a:solidFill>
                  <a:srgbClr val="00B050"/>
                </a:solidFill>
              </a:rPr>
              <a:t>//   Codigo del Boton Guadar PostButton evento clicked creado</a:t>
            </a:r>
            <a:endParaRPr lang="es-ES" b="1" dirty="0">
              <a:solidFill>
                <a:srgbClr val="00B050"/>
              </a:solidFill>
            </a:endParaRPr>
          </a:p>
        </p:txBody>
      </p:sp>
      <p:sp>
        <p:nvSpPr>
          <p:cNvPr id="8" name="CuadroTexto 7">
            <a:extLst>
              <a:ext uri="{FF2B5EF4-FFF2-40B4-BE49-F238E27FC236}">
                <a16:creationId xmlns:a16="http://schemas.microsoft.com/office/drawing/2014/main" id="{0475CFC0-529B-44BA-9CB6-8E70AE8B4ACA}"/>
              </a:ext>
            </a:extLst>
          </p:cNvPr>
          <p:cNvSpPr txBox="1"/>
          <p:nvPr/>
        </p:nvSpPr>
        <p:spPr>
          <a:xfrm>
            <a:off x="759521" y="5911962"/>
            <a:ext cx="6894510" cy="369332"/>
          </a:xfrm>
          <a:prstGeom prst="rect">
            <a:avLst/>
          </a:prstGeom>
          <a:noFill/>
        </p:spPr>
        <p:txBody>
          <a:bodyPr wrap="square" rtlCol="0">
            <a:spAutoFit/>
          </a:bodyPr>
          <a:lstStyle/>
          <a:p>
            <a:r>
              <a:rPr lang="en-US" b="1" dirty="0">
                <a:solidFill>
                  <a:srgbClr val="00B050"/>
                </a:solidFill>
              </a:rPr>
              <a:t>//   Fin del Codigo del Boton Guadar PostButton evento clicked creado</a:t>
            </a:r>
            <a:endParaRPr lang="es-ES" b="1" dirty="0">
              <a:solidFill>
                <a:srgbClr val="00B050"/>
              </a:solidFill>
            </a:endParaRPr>
          </a:p>
        </p:txBody>
      </p:sp>
      <p:sp>
        <p:nvSpPr>
          <p:cNvPr id="2" name="CuadroTexto 1">
            <a:extLst>
              <a:ext uri="{FF2B5EF4-FFF2-40B4-BE49-F238E27FC236}">
                <a16:creationId xmlns:a16="http://schemas.microsoft.com/office/drawing/2014/main" id="{832AA4E8-71D4-F3EB-0B7A-86B592DFE807}"/>
              </a:ext>
            </a:extLst>
          </p:cNvPr>
          <p:cNvSpPr txBox="1"/>
          <p:nvPr/>
        </p:nvSpPr>
        <p:spPr>
          <a:xfrm>
            <a:off x="8723517" y="20077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3537767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7A58F53-DDCC-4AEA-8EAD-97B6A20B7894}"/>
              </a:ext>
            </a:extLst>
          </p:cNvPr>
          <p:cNvSpPr txBox="1"/>
          <p:nvPr/>
        </p:nvSpPr>
        <p:spPr>
          <a:xfrm>
            <a:off x="181233" y="928315"/>
            <a:ext cx="11829534" cy="5170646"/>
          </a:xfrm>
          <a:prstGeom prst="rect">
            <a:avLst/>
          </a:prstGeom>
          <a:noFill/>
        </p:spPr>
        <p:txBody>
          <a:bodyPr wrap="square">
            <a:spAutoFit/>
          </a:bodyPr>
          <a:lstStyle/>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Método para actualizar datos en la base de datos</a:t>
            </a:r>
            <a:endParaRPr lang="es-ES"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async</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Updatebutton_Clicked(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try</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sqlConnection.Open(); </a:t>
            </a:r>
            <a:r>
              <a:rPr lang="es-DO" sz="1100" dirty="0">
                <a:solidFill>
                  <a:srgbClr val="008000"/>
                </a:solidFill>
                <a:latin typeface="Consolas" panose="020B0609020204030204" pitchFamily="49" charset="0"/>
              </a:rPr>
              <a:t>// Abre la conexión</a:t>
            </a:r>
            <a:endParaRPr lang="es-DO" sz="1100" dirty="0">
              <a:solidFill>
                <a:srgbClr val="000000"/>
              </a:solidFill>
              <a:latin typeface="Consolas" panose="020B0609020204030204" pitchFamily="49" charset="0"/>
            </a:endParaRPr>
          </a:p>
          <a:p>
            <a:endParaRPr lang="es-DO"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Obtiene los valores para la actualización</a:t>
            </a:r>
            <a:endParaRPr lang="es-ES"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int</a:t>
            </a:r>
            <a:r>
              <a:rPr lang="es-DO" sz="1100" dirty="0">
                <a:solidFill>
                  <a:srgbClr val="000000"/>
                </a:solidFill>
                <a:latin typeface="Consolas" panose="020B0609020204030204" pitchFamily="49" charset="0"/>
              </a:rPr>
              <a:t> IdtoBeUpdated = Convert.ToInt32(id_usuario.Text);</a:t>
            </a:r>
          </a:p>
          <a:p>
            <a:r>
              <a:rPr lang="fr-FR" sz="1100" dirty="0">
                <a:solidFill>
                  <a:srgbClr val="000000"/>
                </a:solidFill>
                <a:latin typeface="Consolas" panose="020B0609020204030204" pitchFamily="49" charset="0"/>
              </a:rPr>
              <a:t>                </a:t>
            </a:r>
            <a:r>
              <a:rPr lang="fr-FR" sz="1100" dirty="0">
                <a:solidFill>
                  <a:srgbClr val="0000FF"/>
                </a:solidFill>
                <a:latin typeface="Consolas" panose="020B0609020204030204" pitchFamily="49" charset="0"/>
              </a:rPr>
              <a:t>string</a:t>
            </a:r>
            <a:r>
              <a:rPr lang="fr-FR" sz="1100" dirty="0">
                <a:solidFill>
                  <a:srgbClr val="000000"/>
                </a:solidFill>
                <a:latin typeface="Consolas" panose="020B0609020204030204" pitchFamily="49" charset="0"/>
              </a:rPr>
              <a:t> NombreTobeUpdated = nombre_user.Text;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telefonoTobeUpdated = telefono.Text;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EmailTobeUpdated = email.Text;</a:t>
            </a:r>
          </a:p>
          <a:p>
            <a:endParaRPr lang="es-DO"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Prepara y ejecuta la consulta UPDATE</a:t>
            </a:r>
            <a:endParaRPr lang="es-ES"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qerystr = </a:t>
            </a:r>
            <a:r>
              <a:rPr lang="es-DO" sz="1100" dirty="0">
                <a:solidFill>
                  <a:srgbClr val="A31515"/>
                </a:solidFill>
                <a:latin typeface="Consolas" panose="020B0609020204030204" pitchFamily="49" charset="0"/>
              </a:rPr>
              <a:t>$"UPDATE dbo.usuario SET id_usuario='</a:t>
            </a:r>
            <a:r>
              <a:rPr lang="es-DO" sz="1100" dirty="0">
                <a:solidFill>
                  <a:srgbClr val="000000"/>
                </a:solidFill>
                <a:latin typeface="Consolas" panose="020B0609020204030204" pitchFamily="49" charset="0"/>
              </a:rPr>
              <a:t>{IdtoBeUpdated}</a:t>
            </a:r>
            <a:r>
              <a:rPr lang="es-DO" sz="1100" dirty="0">
                <a:solidFill>
                  <a:srgbClr val="A31515"/>
                </a:solidFill>
                <a:latin typeface="Consolas" panose="020B0609020204030204" pitchFamily="49" charset="0"/>
              </a:rPr>
              <a:t>', nombre_user='</a:t>
            </a:r>
            <a:r>
              <a:rPr lang="es-DO" sz="1100" dirty="0">
                <a:solidFill>
                  <a:srgbClr val="000000"/>
                </a:solidFill>
                <a:latin typeface="Consolas" panose="020B0609020204030204" pitchFamily="49" charset="0"/>
              </a:rPr>
              <a:t>{NombreTobeUpdated}</a:t>
            </a:r>
            <a:r>
              <a:rPr lang="es-DO" sz="1100" dirty="0">
                <a:solidFill>
                  <a:srgbClr val="A31515"/>
                </a:solidFill>
                <a:latin typeface="Consolas" panose="020B0609020204030204" pitchFamily="49" charset="0"/>
              </a:rPr>
              <a:t>', telefono='</a:t>
            </a:r>
            <a:r>
              <a:rPr lang="es-DO" sz="1100" dirty="0">
                <a:solidFill>
                  <a:srgbClr val="000000"/>
                </a:solidFill>
                <a:latin typeface="Consolas" panose="020B0609020204030204" pitchFamily="49" charset="0"/>
              </a:rPr>
              <a:t>{telefonoTobeUpdated}</a:t>
            </a:r>
            <a:r>
              <a:rPr lang="es-DO" sz="1100" dirty="0">
                <a:solidFill>
                  <a:srgbClr val="A31515"/>
                </a:solidFill>
                <a:latin typeface="Consolas" panose="020B0609020204030204" pitchFamily="49" charset="0"/>
              </a:rPr>
              <a:t>', email='</a:t>
            </a:r>
            <a:r>
              <a:rPr lang="es-DO" sz="1100" dirty="0">
                <a:solidFill>
                  <a:srgbClr val="000000"/>
                </a:solidFill>
                <a:latin typeface="Consolas" panose="020B0609020204030204" pitchFamily="49" charset="0"/>
              </a:rPr>
              <a:t>{EmailTobeUpdated}</a:t>
            </a:r>
            <a:r>
              <a:rPr lang="es-DO" sz="1100" dirty="0">
                <a:solidFill>
                  <a:srgbClr val="A31515"/>
                </a:solidFill>
                <a:latin typeface="Consolas" panose="020B0609020204030204" pitchFamily="49" charset="0"/>
              </a:rPr>
              <a:t>' WHERE id_usuario='</a:t>
            </a:r>
            <a:r>
              <a:rPr lang="es-DO" sz="1100" dirty="0">
                <a:solidFill>
                  <a:srgbClr val="000000"/>
                </a:solidFill>
                <a:latin typeface="Consolas" panose="020B0609020204030204" pitchFamily="49" charset="0"/>
              </a:rPr>
              <a:t>{IdtoBeUpdated}</a:t>
            </a:r>
            <a:r>
              <a:rPr lang="es-DO" sz="1100" dirty="0">
                <a:solidFill>
                  <a:srgbClr val="A31515"/>
                </a:solidFill>
                <a:latin typeface="Consolas" panose="020B0609020204030204" pitchFamily="49" charset="0"/>
              </a:rPr>
              <a:t>'"</a:t>
            </a:r>
            <a:r>
              <a:rPr lang="es-DO"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using</a:t>
            </a:r>
            <a:r>
              <a:rPr lang="en-US" sz="1100" dirty="0">
                <a:solidFill>
                  <a:srgbClr val="000000"/>
                </a:solidFill>
                <a:latin typeface="Consolas" panose="020B0609020204030204" pitchFamily="49" charset="0"/>
              </a:rPr>
              <a:t> (SqlCommand command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SqlCommand(qerystr, sqlConnection))</a:t>
            </a:r>
          </a:p>
          <a:p>
            <a:r>
              <a:rPr lang="es-DO" sz="1100" dirty="0">
                <a:solidFill>
                  <a:srgbClr val="000000"/>
                </a:solidFill>
                <a:latin typeface="Consolas" panose="020B0609020204030204" pitchFamily="49" charset="0"/>
              </a:rPr>
              <a:t>                {</a:t>
            </a:r>
          </a:p>
          <a:p>
            <a:r>
              <a:rPr lang="it-IT" sz="1100" dirty="0">
                <a:solidFill>
                  <a:srgbClr val="000000"/>
                </a:solidFill>
                <a:latin typeface="Consolas" panose="020B0609020204030204" pitchFamily="49" charset="0"/>
              </a:rPr>
              <a:t>                    command.ExecuteNonQuery(); </a:t>
            </a:r>
            <a:r>
              <a:rPr lang="it-IT" sz="1100" dirty="0">
                <a:solidFill>
                  <a:srgbClr val="008000"/>
                </a:solidFill>
                <a:latin typeface="Consolas" panose="020B0609020204030204" pitchFamily="49" charset="0"/>
              </a:rPr>
              <a:t>// Ejecuta la consulta</a:t>
            </a:r>
            <a:endParaRPr lang="it-IT"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sqlConnection.Close(); </a:t>
            </a:r>
            <a:r>
              <a:rPr lang="es-DO" sz="1100" dirty="0">
                <a:solidFill>
                  <a:srgbClr val="008000"/>
                </a:solidFill>
                <a:latin typeface="Consolas" panose="020B0609020204030204" pitchFamily="49" charset="0"/>
              </a:rPr>
              <a:t>// Cierra la conexión</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await</a:t>
            </a:r>
            <a:r>
              <a:rPr lang="es-DO" sz="1100" dirty="0">
                <a:solidFill>
                  <a:srgbClr val="000000"/>
                </a:solidFill>
                <a:latin typeface="Consolas" panose="020B0609020204030204" pitchFamily="49" charset="0"/>
              </a:rPr>
              <a:t> App.Current.MainPage.DisplayAlert(</a:t>
            </a:r>
            <a:r>
              <a:rPr lang="es-DO" sz="1100" dirty="0">
                <a:solidFill>
                  <a:srgbClr val="A31515"/>
                </a:solidFill>
                <a:latin typeface="Consolas" panose="020B0609020204030204" pitchFamily="49" charset="0"/>
              </a:rPr>
              <a:t>"Alerta"</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"¡Felicidades, el registro se ha actualizado correctamente!"</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"Ok"</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catch</a:t>
            </a:r>
            <a:r>
              <a:rPr lang="es-DO" sz="1100" dirty="0">
                <a:solidFill>
                  <a:srgbClr val="000000"/>
                </a:solidFill>
                <a:latin typeface="Consolas" panose="020B0609020204030204" pitchFamily="49" charset="0"/>
              </a:rPr>
              <a:t> (Exception ex)</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await</a:t>
            </a:r>
            <a:r>
              <a:rPr lang="es-DO" sz="1100" dirty="0">
                <a:solidFill>
                  <a:srgbClr val="000000"/>
                </a:solidFill>
                <a:latin typeface="Consolas" panose="020B0609020204030204" pitchFamily="49" charset="0"/>
              </a:rPr>
              <a:t> App.Current.MainPage.DisplayAlert(</a:t>
            </a:r>
            <a:r>
              <a:rPr lang="es-DO" sz="1100" dirty="0">
                <a:solidFill>
                  <a:srgbClr val="A31515"/>
                </a:solidFill>
                <a:latin typeface="Consolas" panose="020B0609020204030204" pitchFamily="49" charset="0"/>
              </a:rPr>
              <a:t>"Alerta"</a:t>
            </a:r>
            <a:r>
              <a:rPr lang="es-DO" sz="1100" dirty="0">
                <a:solidFill>
                  <a:srgbClr val="000000"/>
                </a:solidFill>
                <a:latin typeface="Consolas" panose="020B0609020204030204" pitchFamily="49" charset="0"/>
              </a:rPr>
              <a:t>, ex.Message, </a:t>
            </a:r>
            <a:r>
              <a:rPr lang="es-DO" sz="1100" dirty="0">
                <a:solidFill>
                  <a:srgbClr val="A31515"/>
                </a:solidFill>
                <a:latin typeface="Consolas" panose="020B0609020204030204" pitchFamily="49" charset="0"/>
              </a:rPr>
              <a:t>"Ok"</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throw</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endParaRPr lang="es-ES" sz="1100" dirty="0">
              <a:latin typeface="Consolas" panose="020B0609020204030204" pitchFamily="49" charset="0"/>
            </a:endParaRPr>
          </a:p>
        </p:txBody>
      </p:sp>
      <p:sp>
        <p:nvSpPr>
          <p:cNvPr id="4" name="Flecha: hacia abajo 3">
            <a:extLst>
              <a:ext uri="{FF2B5EF4-FFF2-40B4-BE49-F238E27FC236}">
                <a16:creationId xmlns:a16="http://schemas.microsoft.com/office/drawing/2014/main" id="{77FC8AC3-471B-4E47-8808-FE7E44DE92EA}"/>
              </a:ext>
            </a:extLst>
          </p:cNvPr>
          <p:cNvSpPr/>
          <p:nvPr/>
        </p:nvSpPr>
        <p:spPr>
          <a:xfrm>
            <a:off x="10440139" y="5615126"/>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7950CD01-095D-4C5F-98F4-65C77DAB4528}"/>
              </a:ext>
            </a:extLst>
          </p:cNvPr>
          <p:cNvSpPr/>
          <p:nvPr/>
        </p:nvSpPr>
        <p:spPr>
          <a:xfrm>
            <a:off x="10677201" y="1352765"/>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F5F36F08-E583-4082-B721-0BF22D135595}"/>
              </a:ext>
            </a:extLst>
          </p:cNvPr>
          <p:cNvSpPr txBox="1"/>
          <p:nvPr/>
        </p:nvSpPr>
        <p:spPr>
          <a:xfrm>
            <a:off x="527222" y="317064"/>
            <a:ext cx="5758168" cy="369332"/>
          </a:xfrm>
          <a:prstGeom prst="rect">
            <a:avLst/>
          </a:prstGeom>
          <a:noFill/>
        </p:spPr>
        <p:txBody>
          <a:bodyPr wrap="square" rtlCol="0">
            <a:spAutoFit/>
          </a:bodyPr>
          <a:lstStyle/>
          <a:p>
            <a:r>
              <a:rPr lang="en-US" b="1" dirty="0">
                <a:solidFill>
                  <a:srgbClr val="00B050"/>
                </a:solidFill>
              </a:rPr>
              <a:t>//   Codigo del Boton Actualizar evento clicked creado</a:t>
            </a:r>
            <a:endParaRPr lang="es-ES" b="1" dirty="0">
              <a:solidFill>
                <a:srgbClr val="00B050"/>
              </a:solidFill>
            </a:endParaRPr>
          </a:p>
        </p:txBody>
      </p:sp>
      <p:sp>
        <p:nvSpPr>
          <p:cNvPr id="8" name="CuadroTexto 7">
            <a:extLst>
              <a:ext uri="{FF2B5EF4-FFF2-40B4-BE49-F238E27FC236}">
                <a16:creationId xmlns:a16="http://schemas.microsoft.com/office/drawing/2014/main" id="{A48AAE7B-AF08-479F-9937-4BCC00A1C634}"/>
              </a:ext>
            </a:extLst>
          </p:cNvPr>
          <p:cNvSpPr txBox="1"/>
          <p:nvPr/>
        </p:nvSpPr>
        <p:spPr>
          <a:xfrm>
            <a:off x="688500" y="6266726"/>
            <a:ext cx="5758168" cy="369332"/>
          </a:xfrm>
          <a:prstGeom prst="rect">
            <a:avLst/>
          </a:prstGeom>
          <a:noFill/>
        </p:spPr>
        <p:txBody>
          <a:bodyPr wrap="square" rtlCol="0">
            <a:spAutoFit/>
          </a:bodyPr>
          <a:lstStyle/>
          <a:p>
            <a:r>
              <a:rPr lang="en-US" b="1" dirty="0">
                <a:solidFill>
                  <a:srgbClr val="00B050"/>
                </a:solidFill>
              </a:rPr>
              <a:t>//   Fin Codigo del Boton Update evento clicked creado</a:t>
            </a:r>
            <a:endParaRPr lang="es-ES" b="1" dirty="0">
              <a:solidFill>
                <a:srgbClr val="00B050"/>
              </a:solidFill>
            </a:endParaRPr>
          </a:p>
        </p:txBody>
      </p:sp>
      <p:sp>
        <p:nvSpPr>
          <p:cNvPr id="2" name="CuadroTexto 1">
            <a:extLst>
              <a:ext uri="{FF2B5EF4-FFF2-40B4-BE49-F238E27FC236}">
                <a16:creationId xmlns:a16="http://schemas.microsoft.com/office/drawing/2014/main" id="{A8DA069B-23B0-7F1E-5978-06F4482D265A}"/>
              </a:ext>
            </a:extLst>
          </p:cNvPr>
          <p:cNvSpPr txBox="1"/>
          <p:nvPr/>
        </p:nvSpPr>
        <p:spPr>
          <a:xfrm>
            <a:off x="8723517" y="20077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153510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27E119-1CB2-4746-82E6-44EBA61E9A5C}"/>
              </a:ext>
            </a:extLst>
          </p:cNvPr>
          <p:cNvSpPr txBox="1"/>
          <p:nvPr/>
        </p:nvSpPr>
        <p:spPr>
          <a:xfrm>
            <a:off x="527222" y="1536174"/>
            <a:ext cx="11137556" cy="3785652"/>
          </a:xfrm>
          <a:prstGeom prst="rect">
            <a:avLst/>
          </a:prstGeom>
          <a:noFill/>
        </p:spPr>
        <p:txBody>
          <a:bodyPr wrap="square">
            <a:spAutoFit/>
          </a:bodyPr>
          <a:lstStyle/>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para eliminar datos de la base de datos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private</a:t>
            </a:r>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async</a:t>
            </a:r>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void</a:t>
            </a:r>
            <a:r>
              <a:rPr lang="es-DO" sz="1000" dirty="0">
                <a:solidFill>
                  <a:srgbClr val="000000"/>
                </a:solidFill>
                <a:latin typeface="Cascadia Mono" panose="020B0609020000020004" pitchFamily="49" charset="0"/>
              </a:rPr>
              <a:t> Deletebutton_Clicked(</a:t>
            </a:r>
            <a:r>
              <a:rPr lang="es-DO" sz="1000" dirty="0">
                <a:solidFill>
                  <a:srgbClr val="0000FF"/>
                </a:solidFill>
                <a:latin typeface="Cascadia Mono" panose="020B0609020000020004" pitchFamily="49" charset="0"/>
              </a:rPr>
              <a:t>object</a:t>
            </a:r>
            <a:r>
              <a:rPr lang="es-DO"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try</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sqlConnection.Open(); </a:t>
            </a:r>
            <a:r>
              <a:rPr lang="es-DO" sz="1000" dirty="0">
                <a:solidFill>
                  <a:srgbClr val="008000"/>
                </a:solidFill>
                <a:latin typeface="Cascadia Mono" panose="020B0609020000020004" pitchFamily="49" charset="0"/>
              </a:rPr>
              <a:t>// Abre la conexión</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int</a:t>
            </a:r>
            <a:r>
              <a:rPr lang="es-DO" sz="1000" dirty="0">
                <a:solidFill>
                  <a:srgbClr val="000000"/>
                </a:solidFill>
                <a:latin typeface="Cascadia Mono" panose="020B0609020000020004" pitchFamily="49" charset="0"/>
              </a:rPr>
              <a:t> idtodelete = Convert.ToInt32(id_usuario.Text);</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Prepara y ejecuta la consulta DELETE</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using</a:t>
            </a:r>
            <a:r>
              <a:rPr lang="es-DO" sz="1000" dirty="0">
                <a:solidFill>
                  <a:srgbClr val="000000"/>
                </a:solidFill>
                <a:latin typeface="Cascadia Mono" panose="020B0609020000020004" pitchFamily="49" charset="0"/>
              </a:rPr>
              <a:t> (SqlCommand command = </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SqlCommand(</a:t>
            </a:r>
            <a:r>
              <a:rPr lang="es-DO" sz="1000" dirty="0">
                <a:solidFill>
                  <a:srgbClr val="A31515"/>
                </a:solidFill>
                <a:latin typeface="Cascadia Mono" panose="020B0609020000020004" pitchFamily="49" charset="0"/>
              </a:rPr>
              <a:t>$"Delete FROM dbo.usuario WHERE id_usuario = </a:t>
            </a:r>
            <a:r>
              <a:rPr lang="es-DO" sz="1000" dirty="0">
                <a:solidFill>
                  <a:srgbClr val="000000"/>
                </a:solidFill>
                <a:latin typeface="Cascadia Mono" panose="020B0609020000020004" pitchFamily="49" charset="0"/>
              </a:rPr>
              <a:t>{idtodelete}</a:t>
            </a:r>
            <a:r>
              <a:rPr lang="es-DO" sz="1000" dirty="0">
                <a:solidFill>
                  <a:srgbClr val="A31515"/>
                </a:solidFill>
                <a:latin typeface="Cascadia Mono" panose="020B0609020000020004" pitchFamily="49" charset="0"/>
              </a:rPr>
              <a:t>"</a:t>
            </a:r>
            <a:r>
              <a:rPr lang="es-DO" sz="1000" dirty="0">
                <a:solidFill>
                  <a:srgbClr val="000000"/>
                </a:solidFill>
                <a:latin typeface="Cascadia Mono" panose="020B0609020000020004" pitchFamily="49" charset="0"/>
              </a:rPr>
              <a:t>, sqlConnection))</a:t>
            </a:r>
          </a:p>
          <a:p>
            <a:r>
              <a:rPr lang="es-DO" sz="1000" dirty="0">
                <a:solidFill>
                  <a:srgbClr val="000000"/>
                </a:solidFill>
                <a:latin typeface="Cascadia Mono" panose="020B0609020000020004" pitchFamily="49" charset="0"/>
              </a:rPr>
              <a:t>                {</a:t>
            </a:r>
          </a:p>
          <a:p>
            <a:r>
              <a:rPr lang="it-IT" sz="1000" dirty="0">
                <a:solidFill>
                  <a:srgbClr val="000000"/>
                </a:solidFill>
                <a:latin typeface="Cascadia Mono" panose="020B0609020000020004" pitchFamily="49" charset="0"/>
              </a:rPr>
              <a:t>                    command.ExecuteNonQuery(); </a:t>
            </a:r>
            <a:r>
              <a:rPr lang="it-IT" sz="1000" dirty="0">
                <a:solidFill>
                  <a:srgbClr val="008000"/>
                </a:solidFill>
                <a:latin typeface="Cascadia Mono" panose="020B0609020000020004" pitchFamily="49" charset="0"/>
              </a:rPr>
              <a:t>// Ejecuta la consulta</a:t>
            </a:r>
            <a:endParaRPr lang="it-IT"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sqlConnection.Close(); </a:t>
            </a:r>
            <a:r>
              <a:rPr lang="es-DO" sz="1000" dirty="0">
                <a:solidFill>
                  <a:srgbClr val="008000"/>
                </a:solidFill>
                <a:latin typeface="Cascadia Mono" panose="020B0609020000020004" pitchFamily="49" charset="0"/>
              </a:rPr>
              <a:t>// Cierra la conexión</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await</a:t>
            </a:r>
            <a:r>
              <a:rPr lang="es-DO" sz="1000" dirty="0">
                <a:solidFill>
                  <a:srgbClr val="000000"/>
                </a:solidFill>
                <a:latin typeface="Cascadia Mono" panose="020B0609020000020004" pitchFamily="49" charset="0"/>
              </a:rPr>
              <a:t> App.Current.MainPage.DisplayAlert(</a:t>
            </a:r>
            <a:r>
              <a:rPr lang="es-DO" sz="1000" dirty="0">
                <a:solidFill>
                  <a:srgbClr val="A31515"/>
                </a:solidFill>
                <a:latin typeface="Cascadia Mono" panose="020B0609020000020004" pitchFamily="49" charset="0"/>
              </a:rPr>
              <a:t>"Alerta"</a:t>
            </a:r>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"¡Felicidades, el registro se ha eliminado correctamente!"</a:t>
            </a:r>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"Ok"</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catch</a:t>
            </a:r>
            <a:r>
              <a:rPr lang="es-DO" sz="1000" dirty="0">
                <a:solidFill>
                  <a:srgbClr val="000000"/>
                </a:solidFill>
                <a:latin typeface="Cascadia Mono" panose="020B0609020000020004" pitchFamily="49" charset="0"/>
              </a:rPr>
              <a:t> (Exception ex)</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await</a:t>
            </a:r>
            <a:r>
              <a:rPr lang="es-DO" sz="1000" dirty="0">
                <a:solidFill>
                  <a:srgbClr val="000000"/>
                </a:solidFill>
                <a:latin typeface="Cascadia Mono" panose="020B0609020000020004" pitchFamily="49" charset="0"/>
              </a:rPr>
              <a:t> App.Current.MainPage.DisplayAlert(</a:t>
            </a:r>
            <a:r>
              <a:rPr lang="es-DO" sz="1000" dirty="0">
                <a:solidFill>
                  <a:srgbClr val="A31515"/>
                </a:solidFill>
                <a:latin typeface="Cascadia Mono" panose="020B0609020000020004" pitchFamily="49" charset="0"/>
              </a:rPr>
              <a:t>"Alerta"</a:t>
            </a:r>
            <a:r>
              <a:rPr lang="es-DO" sz="1000" dirty="0">
                <a:solidFill>
                  <a:srgbClr val="000000"/>
                </a:solidFill>
                <a:latin typeface="Cascadia Mono" panose="020B0609020000020004" pitchFamily="49" charset="0"/>
              </a:rPr>
              <a:t>, ex.Message, </a:t>
            </a:r>
            <a:r>
              <a:rPr lang="es-DO" sz="1000" dirty="0">
                <a:solidFill>
                  <a:srgbClr val="A31515"/>
                </a:solidFill>
                <a:latin typeface="Cascadia Mono" panose="020B0609020000020004" pitchFamily="49" charset="0"/>
              </a:rPr>
              <a:t>"Ok"</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throw</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endParaRPr lang="es-ES" sz="1000" dirty="0"/>
          </a:p>
        </p:txBody>
      </p:sp>
      <p:sp>
        <p:nvSpPr>
          <p:cNvPr id="4" name="Flecha: hacia abajo 3">
            <a:extLst>
              <a:ext uri="{FF2B5EF4-FFF2-40B4-BE49-F238E27FC236}">
                <a16:creationId xmlns:a16="http://schemas.microsoft.com/office/drawing/2014/main" id="{F1E5021A-0409-4DD2-B112-4A96F3FC516D}"/>
              </a:ext>
            </a:extLst>
          </p:cNvPr>
          <p:cNvSpPr/>
          <p:nvPr/>
        </p:nvSpPr>
        <p:spPr>
          <a:xfrm>
            <a:off x="10861476" y="1401945"/>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FCAC101B-96FF-4790-B659-C640BDCD6790}"/>
              </a:ext>
            </a:extLst>
          </p:cNvPr>
          <p:cNvSpPr/>
          <p:nvPr/>
        </p:nvSpPr>
        <p:spPr>
          <a:xfrm>
            <a:off x="10592539" y="5767526"/>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66C48C9-9F96-4A14-A6DC-62A6BECF0630}"/>
              </a:ext>
            </a:extLst>
          </p:cNvPr>
          <p:cNvSpPr txBox="1"/>
          <p:nvPr/>
        </p:nvSpPr>
        <p:spPr>
          <a:xfrm>
            <a:off x="527222" y="317064"/>
            <a:ext cx="5758168" cy="369332"/>
          </a:xfrm>
          <a:prstGeom prst="rect">
            <a:avLst/>
          </a:prstGeom>
          <a:noFill/>
        </p:spPr>
        <p:txBody>
          <a:bodyPr wrap="square" rtlCol="0">
            <a:spAutoFit/>
          </a:bodyPr>
          <a:lstStyle/>
          <a:p>
            <a:r>
              <a:rPr lang="en-US" b="1" dirty="0">
                <a:solidFill>
                  <a:srgbClr val="00B050"/>
                </a:solidFill>
              </a:rPr>
              <a:t>//   Codigo del Boton Borrar evento clicked creado</a:t>
            </a:r>
            <a:endParaRPr lang="es-ES" b="1" dirty="0">
              <a:solidFill>
                <a:srgbClr val="00B050"/>
              </a:solidFill>
            </a:endParaRPr>
          </a:p>
        </p:txBody>
      </p:sp>
      <p:sp>
        <p:nvSpPr>
          <p:cNvPr id="6" name="CuadroTexto 5">
            <a:extLst>
              <a:ext uri="{FF2B5EF4-FFF2-40B4-BE49-F238E27FC236}">
                <a16:creationId xmlns:a16="http://schemas.microsoft.com/office/drawing/2014/main" id="{1E21567D-8A6A-412C-8A44-88C6784648CB}"/>
              </a:ext>
            </a:extLst>
          </p:cNvPr>
          <p:cNvSpPr txBox="1"/>
          <p:nvPr/>
        </p:nvSpPr>
        <p:spPr>
          <a:xfrm>
            <a:off x="626356" y="6000811"/>
            <a:ext cx="5758168" cy="369332"/>
          </a:xfrm>
          <a:prstGeom prst="rect">
            <a:avLst/>
          </a:prstGeom>
          <a:noFill/>
        </p:spPr>
        <p:txBody>
          <a:bodyPr wrap="square" rtlCol="0">
            <a:spAutoFit/>
          </a:bodyPr>
          <a:lstStyle/>
          <a:p>
            <a:r>
              <a:rPr lang="en-US" b="1" dirty="0">
                <a:solidFill>
                  <a:srgbClr val="00B050"/>
                </a:solidFill>
              </a:rPr>
              <a:t>//   Fin del Boton Eliminar</a:t>
            </a:r>
            <a:endParaRPr lang="es-ES" b="1" dirty="0">
              <a:solidFill>
                <a:srgbClr val="00B050"/>
              </a:solidFill>
            </a:endParaRPr>
          </a:p>
        </p:txBody>
      </p:sp>
      <p:sp>
        <p:nvSpPr>
          <p:cNvPr id="7" name="CuadroTexto 6">
            <a:extLst>
              <a:ext uri="{FF2B5EF4-FFF2-40B4-BE49-F238E27FC236}">
                <a16:creationId xmlns:a16="http://schemas.microsoft.com/office/drawing/2014/main" id="{C8817791-DEA4-4209-4A51-A177782A0AAD}"/>
              </a:ext>
            </a:extLst>
          </p:cNvPr>
          <p:cNvSpPr txBox="1"/>
          <p:nvPr/>
        </p:nvSpPr>
        <p:spPr>
          <a:xfrm>
            <a:off x="8758756" y="46001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890166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27E119-1CB2-4746-82E6-44EBA61E9A5C}"/>
              </a:ext>
            </a:extLst>
          </p:cNvPr>
          <p:cNvSpPr txBox="1"/>
          <p:nvPr/>
        </p:nvSpPr>
        <p:spPr>
          <a:xfrm>
            <a:off x="527222" y="1536174"/>
            <a:ext cx="11137556" cy="3985706"/>
          </a:xfrm>
          <a:prstGeom prst="rect">
            <a:avLst/>
          </a:prstGeom>
          <a:noFill/>
        </p:spPr>
        <p:txBody>
          <a:bodyPr wrap="square">
            <a:spAutoFit/>
          </a:bodyPr>
          <a:lstStyle/>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Método para buscar un registro específico en la base de datos</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private</a:t>
            </a:r>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void</a:t>
            </a:r>
            <a:r>
              <a:rPr lang="es-DO" sz="1100" dirty="0">
                <a:solidFill>
                  <a:srgbClr val="000000"/>
                </a:solidFill>
                <a:latin typeface="Cascadia Mono" panose="020B0609020000020004" pitchFamily="49" charset="0"/>
              </a:rPr>
              <a:t> BtnBuscar_Clicked(</a:t>
            </a:r>
            <a:r>
              <a:rPr lang="es-DO" sz="1100" dirty="0">
                <a:solidFill>
                  <a:srgbClr val="0000FF"/>
                </a:solidFill>
                <a:latin typeface="Cascadia Mono" panose="020B0609020000020004" pitchFamily="49" charset="0"/>
              </a:rPr>
              <a:t>object</a:t>
            </a:r>
            <a:r>
              <a:rPr lang="es-DO" sz="1100" dirty="0">
                <a:solidFill>
                  <a:srgbClr val="000000"/>
                </a:solidFill>
                <a:latin typeface="Cascadia Mono" panose="020B0609020000020004" pitchFamily="49" charset="0"/>
              </a:rPr>
              <a:t> sender, EventArgs e)</a:t>
            </a:r>
          </a:p>
          <a:p>
            <a:r>
              <a:rPr lang="es-DO"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SqlCommand comando = </a:t>
            </a:r>
            <a:r>
              <a:rPr lang="en-US" sz="1100" dirty="0">
                <a:solidFill>
                  <a:srgbClr val="0000FF"/>
                </a:solidFill>
                <a:latin typeface="Cascadia Mono" panose="020B0609020000020004" pitchFamily="49" charset="0"/>
              </a:rPr>
              <a:t>new</a:t>
            </a:r>
            <a:r>
              <a:rPr lang="en-US" sz="1100" dirty="0">
                <a:solidFill>
                  <a:srgbClr val="000000"/>
                </a:solidFill>
                <a:latin typeface="Cascadia Mono" panose="020B0609020000020004" pitchFamily="49" charset="0"/>
              </a:rPr>
              <a:t> SqlCommand(</a:t>
            </a:r>
            <a:r>
              <a:rPr lang="en-US" sz="1100" dirty="0">
                <a:solidFill>
                  <a:srgbClr val="A31515"/>
                </a:solidFill>
                <a:latin typeface="Cascadia Mono" panose="020B0609020000020004" pitchFamily="49" charset="0"/>
              </a:rPr>
              <a:t>"Select * from dbo.usuario WHERE id_usuario=@id_usuario"</a:t>
            </a:r>
            <a:r>
              <a:rPr lang="en-US" sz="1100" dirty="0">
                <a:solidFill>
                  <a:srgbClr val="000000"/>
                </a:solidFill>
                <a:latin typeface="Cascadia Mono" panose="020B0609020000020004" pitchFamily="49" charset="0"/>
              </a:rPr>
              <a:t>, sqlConnection);</a:t>
            </a:r>
          </a:p>
          <a:p>
            <a:r>
              <a:rPr lang="es-ES" sz="1100" dirty="0">
                <a:solidFill>
                  <a:srgbClr val="000000"/>
                </a:solidFill>
                <a:latin typeface="Cascadia Mono" panose="020B0609020000020004" pitchFamily="49" charset="0"/>
              </a:rPr>
              <a:t>            comando.Parameters.AddWithValue(</a:t>
            </a:r>
            <a:r>
              <a:rPr lang="es-ES" sz="1100" dirty="0">
                <a:solidFill>
                  <a:srgbClr val="A31515"/>
                </a:solidFill>
                <a:latin typeface="Cascadia Mono" panose="020B0609020000020004" pitchFamily="49" charset="0"/>
              </a:rPr>
              <a:t>"@id_usuario"</a:t>
            </a:r>
            <a:r>
              <a:rPr lang="es-ES" sz="1100" dirty="0">
                <a:solidFill>
                  <a:srgbClr val="000000"/>
                </a:solidFill>
                <a:latin typeface="Cascadia Mono" panose="020B0609020000020004" pitchFamily="49" charset="0"/>
              </a:rPr>
              <a:t>, id_usuario.Text);</a:t>
            </a:r>
          </a:p>
          <a:p>
            <a:r>
              <a:rPr lang="es-DO" sz="1100" dirty="0">
                <a:solidFill>
                  <a:srgbClr val="000000"/>
                </a:solidFill>
                <a:latin typeface="Cascadia Mono" panose="020B0609020000020004" pitchFamily="49" charset="0"/>
              </a:rPr>
              <a:t>            sqlConnection.Open();</a:t>
            </a:r>
          </a:p>
          <a:p>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SqlDataReader registro = comando.ExecuteReader();</a:t>
            </a:r>
          </a:p>
          <a:p>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if</a:t>
            </a:r>
            <a:r>
              <a:rPr lang="es-DO" sz="1100" dirty="0">
                <a:solidFill>
                  <a:srgbClr val="000000"/>
                </a:solidFill>
                <a:latin typeface="Cascadia Mono" panose="020B0609020000020004" pitchFamily="49" charset="0"/>
              </a:rPr>
              <a:t> (registro.Read()) </a:t>
            </a:r>
            <a:r>
              <a:rPr lang="es-DO" sz="1100" dirty="0">
                <a:solidFill>
                  <a:srgbClr val="008000"/>
                </a:solidFill>
                <a:latin typeface="Cascadia Mono" panose="020B0609020000020004" pitchFamily="49" charset="0"/>
              </a:rPr>
              <a:t>// Si se encuentra un registro</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Llena los campos de texto con los valores obtenidos</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nombre_user.Text = registro[</a:t>
            </a:r>
            <a:r>
              <a:rPr lang="es-DO" sz="1100" dirty="0">
                <a:solidFill>
                  <a:srgbClr val="A31515"/>
                </a:solidFill>
                <a:latin typeface="Cascadia Mono" panose="020B0609020000020004" pitchFamily="49" charset="0"/>
              </a:rPr>
              <a:t>"nombre_user"</a:t>
            </a:r>
            <a:r>
              <a:rPr lang="es-DO" sz="1100" dirty="0">
                <a:solidFill>
                  <a:srgbClr val="000000"/>
                </a:solidFill>
                <a:latin typeface="Cascadia Mono" panose="020B0609020000020004" pitchFamily="49" charset="0"/>
              </a:rPr>
              <a:t>].ToString();</a:t>
            </a:r>
          </a:p>
          <a:p>
            <a:r>
              <a:rPr lang="it-IT" sz="1100" dirty="0">
                <a:solidFill>
                  <a:srgbClr val="000000"/>
                </a:solidFill>
                <a:latin typeface="Cascadia Mono" panose="020B0609020000020004" pitchFamily="49" charset="0"/>
              </a:rPr>
              <a:t>                telefono.Text = registro[</a:t>
            </a:r>
            <a:r>
              <a:rPr lang="it-IT" sz="1100" dirty="0">
                <a:solidFill>
                  <a:srgbClr val="A31515"/>
                </a:solidFill>
                <a:latin typeface="Cascadia Mono" panose="020B0609020000020004" pitchFamily="49" charset="0"/>
              </a:rPr>
              <a:t>"telefono"</a:t>
            </a:r>
            <a:r>
              <a:rPr lang="it-IT" sz="1100" dirty="0">
                <a:solidFill>
                  <a:srgbClr val="000000"/>
                </a:solidFill>
                <a:latin typeface="Cascadia Mono" panose="020B0609020000020004" pitchFamily="49" charset="0"/>
              </a:rPr>
              <a:t>].ToString();</a:t>
            </a:r>
          </a:p>
          <a:p>
            <a:r>
              <a:rPr lang="es-DO" sz="1100" dirty="0">
                <a:solidFill>
                  <a:srgbClr val="000000"/>
                </a:solidFill>
                <a:latin typeface="Cascadia Mono" panose="020B0609020000020004" pitchFamily="49" charset="0"/>
              </a:rPr>
              <a:t>                email.Text = registro[</a:t>
            </a:r>
            <a:r>
              <a:rPr lang="es-DO" sz="1100" dirty="0">
                <a:solidFill>
                  <a:srgbClr val="A31515"/>
                </a:solidFill>
                <a:latin typeface="Cascadia Mono" panose="020B0609020000020004" pitchFamily="49" charset="0"/>
              </a:rPr>
              <a:t>"email"</a:t>
            </a:r>
            <a:r>
              <a:rPr lang="es-DO" sz="1100" dirty="0">
                <a:solidFill>
                  <a:srgbClr val="000000"/>
                </a:solidFill>
                <a:latin typeface="Cascadia Mono" panose="020B0609020000020004" pitchFamily="49" charset="0"/>
              </a:rPr>
              <a:t>].ToString();</a:t>
            </a:r>
          </a:p>
          <a:p>
            <a:r>
              <a:rPr lang="es-DO" sz="1100" dirty="0">
                <a:solidFill>
                  <a:srgbClr val="000000"/>
                </a:solidFill>
                <a:latin typeface="Cascadia Mono" panose="020B0609020000020004" pitchFamily="49" charset="0"/>
              </a:rPr>
              <a:t>                sqlConnection.Close();</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sqlConnection.Close();</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a:t>
            </a:r>
            <a:endParaRPr lang="es-ES" sz="1100" dirty="0"/>
          </a:p>
        </p:txBody>
      </p:sp>
      <p:sp>
        <p:nvSpPr>
          <p:cNvPr id="4" name="Flecha: hacia abajo 3">
            <a:extLst>
              <a:ext uri="{FF2B5EF4-FFF2-40B4-BE49-F238E27FC236}">
                <a16:creationId xmlns:a16="http://schemas.microsoft.com/office/drawing/2014/main" id="{F1E5021A-0409-4DD2-B112-4A96F3FC516D}"/>
              </a:ext>
            </a:extLst>
          </p:cNvPr>
          <p:cNvSpPr/>
          <p:nvPr/>
        </p:nvSpPr>
        <p:spPr>
          <a:xfrm>
            <a:off x="11265283" y="1057243"/>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hacia abajo 4">
            <a:extLst>
              <a:ext uri="{FF2B5EF4-FFF2-40B4-BE49-F238E27FC236}">
                <a16:creationId xmlns:a16="http://schemas.microsoft.com/office/drawing/2014/main" id="{FCAC101B-96FF-4790-B659-C640BDCD6790}"/>
              </a:ext>
            </a:extLst>
          </p:cNvPr>
          <p:cNvSpPr/>
          <p:nvPr/>
        </p:nvSpPr>
        <p:spPr>
          <a:xfrm>
            <a:off x="10592539" y="5767526"/>
            <a:ext cx="399495" cy="1020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466C48C9-9F96-4A14-A6DC-62A6BECF0630}"/>
              </a:ext>
            </a:extLst>
          </p:cNvPr>
          <p:cNvSpPr txBox="1"/>
          <p:nvPr/>
        </p:nvSpPr>
        <p:spPr>
          <a:xfrm>
            <a:off x="527222" y="317064"/>
            <a:ext cx="5758168" cy="369332"/>
          </a:xfrm>
          <a:prstGeom prst="rect">
            <a:avLst/>
          </a:prstGeom>
          <a:noFill/>
        </p:spPr>
        <p:txBody>
          <a:bodyPr wrap="square" rtlCol="0">
            <a:spAutoFit/>
          </a:bodyPr>
          <a:lstStyle/>
          <a:p>
            <a:r>
              <a:rPr lang="en-US" b="1" dirty="0">
                <a:solidFill>
                  <a:srgbClr val="00B050"/>
                </a:solidFill>
              </a:rPr>
              <a:t>//   Codigo del Boton Borrar evento clicked creado</a:t>
            </a:r>
            <a:endParaRPr lang="es-ES" b="1" dirty="0">
              <a:solidFill>
                <a:srgbClr val="00B050"/>
              </a:solidFill>
            </a:endParaRPr>
          </a:p>
        </p:txBody>
      </p:sp>
      <p:sp>
        <p:nvSpPr>
          <p:cNvPr id="6" name="CuadroTexto 5">
            <a:extLst>
              <a:ext uri="{FF2B5EF4-FFF2-40B4-BE49-F238E27FC236}">
                <a16:creationId xmlns:a16="http://schemas.microsoft.com/office/drawing/2014/main" id="{1E21567D-8A6A-412C-8A44-88C6784648CB}"/>
              </a:ext>
            </a:extLst>
          </p:cNvPr>
          <p:cNvSpPr txBox="1"/>
          <p:nvPr/>
        </p:nvSpPr>
        <p:spPr>
          <a:xfrm>
            <a:off x="626356" y="6000811"/>
            <a:ext cx="5758168" cy="369332"/>
          </a:xfrm>
          <a:prstGeom prst="rect">
            <a:avLst/>
          </a:prstGeom>
          <a:noFill/>
        </p:spPr>
        <p:txBody>
          <a:bodyPr wrap="square" rtlCol="0">
            <a:spAutoFit/>
          </a:bodyPr>
          <a:lstStyle/>
          <a:p>
            <a:r>
              <a:rPr lang="en-US" b="1" dirty="0">
                <a:solidFill>
                  <a:srgbClr val="00B050"/>
                </a:solidFill>
              </a:rPr>
              <a:t>//   Fin del Boton Eliminar</a:t>
            </a:r>
            <a:endParaRPr lang="es-ES" b="1" dirty="0">
              <a:solidFill>
                <a:srgbClr val="00B050"/>
              </a:solidFill>
            </a:endParaRPr>
          </a:p>
        </p:txBody>
      </p:sp>
      <p:sp>
        <p:nvSpPr>
          <p:cNvPr id="7" name="CuadroTexto 6">
            <a:extLst>
              <a:ext uri="{FF2B5EF4-FFF2-40B4-BE49-F238E27FC236}">
                <a16:creationId xmlns:a16="http://schemas.microsoft.com/office/drawing/2014/main" id="{1798D19D-AA40-D497-FCCF-CC718CD27837}"/>
              </a:ext>
            </a:extLst>
          </p:cNvPr>
          <p:cNvSpPr txBox="1"/>
          <p:nvPr/>
        </p:nvSpPr>
        <p:spPr>
          <a:xfrm>
            <a:off x="8723517" y="200777"/>
            <a:ext cx="3433244" cy="707886"/>
          </a:xfrm>
          <a:prstGeom prst="rect">
            <a:avLst/>
          </a:prstGeom>
          <a:noFill/>
        </p:spPr>
        <p:txBody>
          <a:bodyPr wrap="square" rtlCol="0">
            <a:spAutoFit/>
          </a:bodyPr>
          <a:lstStyle/>
          <a:p>
            <a:pPr algn="ctr"/>
            <a:r>
              <a:rPr lang="en-US" sz="2000" b="1" dirty="0">
                <a:solidFill>
                  <a:srgbClr val="00B050"/>
                </a:solidFill>
                <a:highlight>
                  <a:srgbClr val="FFFF00"/>
                </a:highlight>
              </a:rPr>
              <a:t>Codigo XAML.CS en el CRUD para Copiar</a:t>
            </a:r>
            <a:endParaRPr lang="es-ES" sz="2000" b="1" dirty="0">
              <a:solidFill>
                <a:srgbClr val="00B050"/>
              </a:solidFill>
              <a:highlight>
                <a:srgbClr val="FFFF00"/>
              </a:highlight>
            </a:endParaRPr>
          </a:p>
        </p:txBody>
      </p:sp>
    </p:spTree>
    <p:extLst>
      <p:ext uri="{BB962C8B-B14F-4D97-AF65-F5344CB8AC3E}">
        <p14:creationId xmlns:p14="http://schemas.microsoft.com/office/powerpoint/2010/main" val="594014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2297DF-900B-0EA9-F23D-2C0BD9AAD6D0}"/>
              </a:ext>
            </a:extLst>
          </p:cNvPr>
          <p:cNvSpPr txBox="1"/>
          <p:nvPr/>
        </p:nvSpPr>
        <p:spPr>
          <a:xfrm>
            <a:off x="664490" y="366623"/>
            <a:ext cx="9829799" cy="6124754"/>
          </a:xfrm>
          <a:prstGeom prst="rect">
            <a:avLst/>
          </a:prstGeom>
          <a:noFill/>
        </p:spPr>
        <p:txBody>
          <a:bodyPr wrap="square">
            <a:spAutoFit/>
          </a:bodyPr>
          <a:lstStyle/>
          <a:p>
            <a:r>
              <a:rPr lang="es-DO" sz="800" dirty="0">
                <a:solidFill>
                  <a:srgbClr val="0000FF"/>
                </a:solidFill>
                <a:latin typeface="Cascadia Mono" panose="020B0609020000020004" pitchFamily="49" charset="0"/>
              </a:rPr>
              <a:t>&lt;?xml version="1.0" encoding="utf-8" ?&gt;</a:t>
            </a:r>
            <a:endParaRPr lang="es-DO" sz="800" dirty="0">
              <a:solidFill>
                <a:srgbClr val="000000"/>
              </a:solidFill>
              <a:latin typeface="Cascadia Mono" panose="020B0609020000020004" pitchFamily="49" charset="0"/>
            </a:endParaRPr>
          </a:p>
          <a:p>
            <a:r>
              <a:rPr lang="fr-FR" sz="800" dirty="0">
                <a:solidFill>
                  <a:srgbClr val="0000FF"/>
                </a:solidFill>
                <a:latin typeface="Cascadia Mono" panose="020B0609020000020004" pitchFamily="49" charset="0"/>
              </a:rPr>
              <a:t>&lt;</a:t>
            </a:r>
            <a:r>
              <a:rPr lang="fr-FR" sz="800" dirty="0">
                <a:solidFill>
                  <a:srgbClr val="A31515"/>
                </a:solidFill>
                <a:latin typeface="Cascadia Mono" panose="020B0609020000020004" pitchFamily="49" charset="0"/>
              </a:rPr>
              <a:t>ContentPage</a:t>
            </a:r>
            <a:r>
              <a:rPr lang="fr-FR" sz="800" dirty="0">
                <a:solidFill>
                  <a:srgbClr val="FF0000"/>
                </a:solidFill>
                <a:latin typeface="Cascadia Mono" panose="020B0609020000020004" pitchFamily="49" charset="0"/>
              </a:rPr>
              <a:t> xmlns</a:t>
            </a:r>
            <a:r>
              <a:rPr lang="fr-FR" sz="800" dirty="0">
                <a:solidFill>
                  <a:srgbClr val="0000FF"/>
                </a:solidFill>
                <a:latin typeface="Cascadia Mono" panose="020B0609020000020004" pitchFamily="49" charset="0"/>
              </a:rPr>
              <a:t>="http://xamarin.com/schemas/2014/forms"</a:t>
            </a:r>
            <a:endParaRPr lang="fr-FR"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xmlns</a:t>
            </a:r>
            <a:r>
              <a:rPr lang="es-DO" sz="800" dirty="0">
                <a:solidFill>
                  <a:srgbClr val="0000FF"/>
                </a:solidFill>
                <a:latin typeface="Cascadia Mono" panose="020B0609020000020004" pitchFamily="49" charset="0"/>
              </a:rPr>
              <a:t>:</a:t>
            </a:r>
            <a:r>
              <a:rPr lang="es-DO" sz="800" dirty="0">
                <a:solidFill>
                  <a:srgbClr val="FF0000"/>
                </a:solidFill>
                <a:latin typeface="Cascadia Mono" panose="020B0609020000020004" pitchFamily="49" charset="0"/>
              </a:rPr>
              <a:t>x</a:t>
            </a:r>
            <a:r>
              <a:rPr lang="es-DO" sz="800" dirty="0">
                <a:solidFill>
                  <a:srgbClr val="0000FF"/>
                </a:solidFill>
                <a:latin typeface="Cascadia Mono" panose="020B0609020000020004" pitchFamily="49" charset="0"/>
              </a:rPr>
              <a:t>="http://schemas.microsoft.com/winfx/2009/xaml"</a:t>
            </a:r>
            <a:endParaRPr lang="es-DO"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FF0000"/>
                </a:solidFill>
                <a:latin typeface="Cascadia Mono" panose="020B0609020000020004" pitchFamily="49" charset="0"/>
              </a:rPr>
              <a:t> x</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Class</a:t>
            </a:r>
            <a:r>
              <a:rPr lang="en-US" sz="800" dirty="0">
                <a:solidFill>
                  <a:srgbClr val="0000FF"/>
                </a:solidFill>
                <a:latin typeface="Cascadia Mono" panose="020B0609020000020004" pitchFamily="49" charset="0"/>
              </a:rPr>
              <a:t>="VENTAS_2023.WelcomePage"</a:t>
            </a:r>
            <a:r>
              <a:rPr lang="en-US"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Title</a:t>
            </a:r>
            <a:r>
              <a:rPr lang="es-DO" sz="800" dirty="0">
                <a:solidFill>
                  <a:srgbClr val="0000FF"/>
                </a:solidFill>
                <a:latin typeface="Cascadia Mono" panose="020B0609020000020004" pitchFamily="49" charset="0"/>
              </a:rPr>
              <a:t>="Bienvenido Admin"&gt;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ContentPage.Content</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ScrollView</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FF0000"/>
                </a:solidFill>
                <a:latin typeface="Cascadia Mono" panose="020B0609020000020004" pitchFamily="49" charset="0"/>
              </a:rPr>
              <a:t> BackgroundColor</a:t>
            </a:r>
            <a:r>
              <a:rPr lang="es-DO" sz="800" dirty="0">
                <a:solidFill>
                  <a:srgbClr val="0000FF"/>
                </a:solidFill>
                <a:latin typeface="Cascadia Mono" panose="020B0609020000020004" pitchFamily="49" charset="0"/>
              </a:rPr>
              <a:t>="LightGray"&gt;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Label</a:t>
            </a:r>
            <a:r>
              <a:rPr lang="es-DO" sz="800" dirty="0">
                <a:solidFill>
                  <a:srgbClr val="FF0000"/>
                </a:solidFill>
                <a:latin typeface="Cascadia Mono" panose="020B0609020000020004" pitchFamily="49" charset="0"/>
              </a:rPr>
              <a:t> Text</a:t>
            </a:r>
            <a:r>
              <a:rPr lang="es-DO" sz="800" dirty="0">
                <a:solidFill>
                  <a:srgbClr val="0000FF"/>
                </a:solidFill>
                <a:latin typeface="Cascadia Mono" panose="020B0609020000020004" pitchFamily="49" charset="0"/>
              </a:rPr>
              <a:t>="¡Bienvenido! Administrador"</a:t>
            </a:r>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FontAttributes</a:t>
            </a:r>
            <a:r>
              <a:rPr lang="es-DO" sz="800" dirty="0">
                <a:solidFill>
                  <a:srgbClr val="0000FF"/>
                </a:solidFill>
                <a:latin typeface="Cascadia Mono" panose="020B0609020000020004" pitchFamily="49" charset="0"/>
              </a:rPr>
              <a:t>="Bold"</a:t>
            </a:r>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FontSize</a:t>
            </a:r>
            <a:r>
              <a:rPr lang="es-DO" sz="800" dirty="0">
                <a:solidFill>
                  <a:srgbClr val="0000FF"/>
                </a:solidFill>
                <a:latin typeface="Cascadia Mono" panose="020B0609020000020004" pitchFamily="49" charset="0"/>
              </a:rPr>
              <a:t>="36"</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TextColor</a:t>
            </a:r>
            <a:r>
              <a:rPr lang="es-DO" sz="800" dirty="0">
                <a:solidFill>
                  <a:srgbClr val="0000FF"/>
                </a:solidFill>
                <a:latin typeface="Cascadia Mono" panose="020B0609020000020004" pitchFamily="49" charset="0"/>
              </a:rPr>
              <a:t>="Black"</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VerticalTextAlignment</a:t>
            </a:r>
            <a:r>
              <a:rPr lang="es-DO" sz="800" dirty="0">
                <a:solidFill>
                  <a:srgbClr val="0000FF"/>
                </a:solidFill>
                <a:latin typeface="Cascadia Mono" panose="020B0609020000020004" pitchFamily="49" charset="0"/>
              </a:rPr>
              <a:t>="Center"</a:t>
            </a:r>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HorizontalTextAlignment</a:t>
            </a:r>
            <a:r>
              <a:rPr lang="es-DO" sz="800" dirty="0">
                <a:solidFill>
                  <a:srgbClr val="0000FF"/>
                </a:solidFill>
                <a:latin typeface="Cascadia Mono" panose="020B0609020000020004" pitchFamily="49" charset="0"/>
              </a:rPr>
              <a:t>="Center" /&gt;</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FF0000"/>
                </a:solidFill>
                <a:latin typeface="Cascadia Mono" panose="020B0609020000020004" pitchFamily="49" charset="0"/>
              </a:rPr>
              <a:t> BackgroundColor</a:t>
            </a:r>
            <a:r>
              <a:rPr lang="es-DO" sz="800" dirty="0">
                <a:solidFill>
                  <a:srgbClr val="0000FF"/>
                </a:solidFill>
                <a:latin typeface="Cascadia Mono" panose="020B0609020000020004" pitchFamily="49" charset="0"/>
              </a:rPr>
              <a:t>="LightGray"&gt;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Image</a:t>
            </a:r>
            <a:r>
              <a:rPr lang="es-DO" sz="800" dirty="0">
                <a:solidFill>
                  <a:srgbClr val="FF0000"/>
                </a:solidFill>
                <a:latin typeface="Cascadia Mono" panose="020B0609020000020004" pitchFamily="49" charset="0"/>
              </a:rPr>
              <a:t> Source</a:t>
            </a:r>
            <a:r>
              <a:rPr lang="es-DO" sz="800" dirty="0">
                <a:solidFill>
                  <a:srgbClr val="0000FF"/>
                </a:solidFill>
                <a:latin typeface="Cascadia Mono" panose="020B0609020000020004" pitchFamily="49" charset="0"/>
              </a:rPr>
              <a:t>="https://advisertecnology.com/wp-content/uploads/2021/08/portadajpv.png"</a:t>
            </a:r>
            <a:r>
              <a:rPr lang="es-DO" sz="800" dirty="0">
                <a:solidFill>
                  <a:srgbClr val="FF0000"/>
                </a:solidFill>
                <a:latin typeface="Cascadia Mono" panose="020B0609020000020004" pitchFamily="49" charset="0"/>
              </a:rPr>
              <a:t> Aspect</a:t>
            </a:r>
            <a:r>
              <a:rPr lang="es-DO" sz="800" dirty="0">
                <a:solidFill>
                  <a:srgbClr val="0000FF"/>
                </a:solidFill>
                <a:latin typeface="Cascadia Mono" panose="020B0609020000020004" pitchFamily="49" charset="0"/>
              </a:rPr>
              <a:t>="Fill"/&gt;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FF0000"/>
                </a:solidFill>
                <a:latin typeface="Cascadia Mono" panose="020B0609020000020004" pitchFamily="49" charset="0"/>
              </a:rPr>
              <a:t> Orientation</a:t>
            </a:r>
            <a:r>
              <a:rPr lang="es-DO" sz="800" dirty="0">
                <a:solidFill>
                  <a:srgbClr val="0000FF"/>
                </a:solidFill>
                <a:latin typeface="Cascadia Mono" panose="020B0609020000020004" pitchFamily="49" charset="0"/>
              </a:rPr>
              <a:t>="Horizontal"</a:t>
            </a:r>
            <a:r>
              <a:rPr lang="es-DO" sz="800" dirty="0">
                <a:solidFill>
                  <a:srgbClr val="FF0000"/>
                </a:solidFill>
                <a:latin typeface="Cascadia Mono" panose="020B0609020000020004" pitchFamily="49" charset="0"/>
              </a:rPr>
              <a:t> HorizontalOptions</a:t>
            </a:r>
            <a:r>
              <a:rPr lang="es-DO" sz="800" dirty="0">
                <a:solidFill>
                  <a:srgbClr val="0000FF"/>
                </a:solidFill>
                <a:latin typeface="Cascadia Mono" panose="020B0609020000020004" pitchFamily="49" charset="0"/>
              </a:rPr>
              <a:t>="CenterAndExpand"&gt;</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Button</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="Operaciones"</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="Black"</a:t>
            </a:r>
            <a:endParaRPr lang="en-U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HorizontalOptions</a:t>
            </a:r>
            <a:r>
              <a:rPr lang="es-DO" sz="800" dirty="0">
                <a:solidFill>
                  <a:srgbClr val="0000FF"/>
                </a:solidFill>
                <a:latin typeface="Cascadia Mono" panose="020B0609020000020004" pitchFamily="49" charset="0"/>
              </a:rPr>
              <a:t>="Center"</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BackgroundColor</a:t>
            </a:r>
            <a:r>
              <a:rPr lang="es-DO" sz="800" dirty="0">
                <a:solidFill>
                  <a:srgbClr val="0000FF"/>
                </a:solidFill>
                <a:latin typeface="Cascadia Mono" panose="020B0609020000020004" pitchFamily="49" charset="0"/>
              </a:rPr>
              <a:t>="GreenYellow"</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WidthRequest</a:t>
            </a:r>
            <a:r>
              <a:rPr lang="es-DO" sz="800" dirty="0">
                <a:solidFill>
                  <a:srgbClr val="0000FF"/>
                </a:solidFill>
                <a:latin typeface="Cascadia Mono" panose="020B0609020000020004" pitchFamily="49" charset="0"/>
              </a:rPr>
              <a:t>="150"</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HeightRequest</a:t>
            </a:r>
            <a:r>
              <a:rPr lang="es-DO" sz="800" dirty="0">
                <a:solidFill>
                  <a:srgbClr val="0000FF"/>
                </a:solidFill>
                <a:latin typeface="Cascadia Mono" panose="020B0609020000020004" pitchFamily="49" charset="0"/>
              </a:rPr>
              <a:t>="50"</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BorderWidth</a:t>
            </a:r>
            <a:r>
              <a:rPr lang="es-DO" sz="800" dirty="0">
                <a:solidFill>
                  <a:srgbClr val="0000FF"/>
                </a:solidFill>
                <a:latin typeface="Cascadia Mono" panose="020B0609020000020004" pitchFamily="49" charset="0"/>
              </a:rPr>
              <a:t>="2"</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BorderColor</a:t>
            </a:r>
            <a:r>
              <a:rPr lang="es-DO" sz="800" dirty="0">
                <a:solidFill>
                  <a:srgbClr val="0000FF"/>
                </a:solidFill>
                <a:latin typeface="Cascadia Mono" panose="020B0609020000020004" pitchFamily="49" charset="0"/>
              </a:rPr>
              <a:t>="LightYellow"</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CornerRadius</a:t>
            </a:r>
            <a:r>
              <a:rPr lang="es-DO" sz="800" dirty="0">
                <a:solidFill>
                  <a:srgbClr val="0000FF"/>
                </a:solidFill>
                <a:latin typeface="Cascadia Mono" panose="020B0609020000020004" pitchFamily="49" charset="0"/>
              </a:rPr>
              <a:t>="25"</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x</a:t>
            </a:r>
            <a:r>
              <a:rPr lang="es-DO" sz="800" dirty="0">
                <a:solidFill>
                  <a:srgbClr val="0000FF"/>
                </a:solidFill>
                <a:latin typeface="Cascadia Mono" panose="020B0609020000020004" pitchFamily="49" charset="0"/>
              </a:rPr>
              <a:t>:</a:t>
            </a:r>
            <a:r>
              <a:rPr lang="es-DO" sz="800" dirty="0">
                <a:solidFill>
                  <a:srgbClr val="FF0000"/>
                </a:solidFill>
                <a:latin typeface="Cascadia Mono" panose="020B0609020000020004" pitchFamily="49" charset="0"/>
              </a:rPr>
              <a:t>Name</a:t>
            </a:r>
            <a:r>
              <a:rPr lang="es-DO" sz="800" dirty="0">
                <a:solidFill>
                  <a:srgbClr val="0000FF"/>
                </a:solidFill>
                <a:latin typeface="Cascadia Mono" panose="020B0609020000020004" pitchFamily="49" charset="0"/>
              </a:rPr>
              <a:t>="btncrud"</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Clicked</a:t>
            </a:r>
            <a:r>
              <a:rPr lang="es-DO" sz="800" dirty="0">
                <a:solidFill>
                  <a:srgbClr val="0000FF"/>
                </a:solidFill>
                <a:latin typeface="Cascadia Mono" panose="020B0609020000020004" pitchFamily="49" charset="0"/>
              </a:rPr>
              <a:t>="btncrud_Clicked"/&gt;</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Button</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="Salir"</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="White"</a:t>
            </a:r>
            <a:endParaRPr lang="en-U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HorizontalOptions</a:t>
            </a:r>
            <a:r>
              <a:rPr lang="es-DO" sz="800" dirty="0">
                <a:solidFill>
                  <a:srgbClr val="0000FF"/>
                </a:solidFill>
                <a:latin typeface="Cascadia Mono" panose="020B0609020000020004" pitchFamily="49" charset="0"/>
              </a:rPr>
              <a:t>="Center"</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BackgroundColor</a:t>
            </a:r>
            <a:r>
              <a:rPr lang="es-DO" sz="800" dirty="0">
                <a:solidFill>
                  <a:srgbClr val="0000FF"/>
                </a:solidFill>
                <a:latin typeface="Cascadia Mono" panose="020B0609020000020004" pitchFamily="49" charset="0"/>
              </a:rPr>
              <a:t>="Red"</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WidthRequest</a:t>
            </a:r>
            <a:r>
              <a:rPr lang="es-DO" sz="800" dirty="0">
                <a:solidFill>
                  <a:srgbClr val="0000FF"/>
                </a:solidFill>
                <a:latin typeface="Cascadia Mono" panose="020B0609020000020004" pitchFamily="49" charset="0"/>
              </a:rPr>
              <a:t>="150"</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HeightRequest</a:t>
            </a:r>
            <a:r>
              <a:rPr lang="es-DO" sz="800" dirty="0">
                <a:solidFill>
                  <a:srgbClr val="0000FF"/>
                </a:solidFill>
                <a:latin typeface="Cascadia Mono" panose="020B0609020000020004" pitchFamily="49" charset="0"/>
              </a:rPr>
              <a:t>="50"</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BorderWidth</a:t>
            </a:r>
            <a:r>
              <a:rPr lang="es-DO" sz="800" dirty="0">
                <a:solidFill>
                  <a:srgbClr val="0000FF"/>
                </a:solidFill>
                <a:latin typeface="Cascadia Mono" panose="020B0609020000020004" pitchFamily="49" charset="0"/>
              </a:rPr>
              <a:t>="2"</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BorderColor</a:t>
            </a:r>
            <a:r>
              <a:rPr lang="es-DO" sz="800" dirty="0">
                <a:solidFill>
                  <a:srgbClr val="0000FF"/>
                </a:solidFill>
                <a:latin typeface="Cascadia Mono" panose="020B0609020000020004" pitchFamily="49" charset="0"/>
              </a:rPr>
              <a:t>="LightYellow"</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CornerRadius</a:t>
            </a:r>
            <a:r>
              <a:rPr lang="es-DO" sz="800" dirty="0">
                <a:solidFill>
                  <a:srgbClr val="0000FF"/>
                </a:solidFill>
                <a:latin typeface="Cascadia Mono" panose="020B0609020000020004" pitchFamily="49" charset="0"/>
              </a:rPr>
              <a:t>="25"</a:t>
            </a:r>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x</a:t>
            </a:r>
            <a:r>
              <a:rPr lang="es-DO" sz="800" dirty="0">
                <a:solidFill>
                  <a:srgbClr val="0000FF"/>
                </a:solidFill>
                <a:latin typeface="Cascadia Mono" panose="020B0609020000020004" pitchFamily="49" charset="0"/>
              </a:rPr>
              <a:t>:</a:t>
            </a:r>
            <a:r>
              <a:rPr lang="es-DO" sz="800" dirty="0">
                <a:solidFill>
                  <a:srgbClr val="FF0000"/>
                </a:solidFill>
                <a:latin typeface="Cascadia Mono" panose="020B0609020000020004" pitchFamily="49" charset="0"/>
              </a:rPr>
              <a:t>Name</a:t>
            </a:r>
            <a:r>
              <a:rPr lang="es-DO" sz="800" dirty="0">
                <a:solidFill>
                  <a:srgbClr val="0000FF"/>
                </a:solidFill>
                <a:latin typeface="Cascadia Mono" panose="020B0609020000020004" pitchFamily="49" charset="0"/>
              </a:rPr>
              <a:t>="Salir"</a:t>
            </a:r>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FF0000"/>
                </a:solidFill>
                <a:latin typeface="Cascadia Mono" panose="020B0609020000020004" pitchFamily="49" charset="0"/>
              </a:rPr>
              <a:t> Clicked</a:t>
            </a:r>
            <a:r>
              <a:rPr lang="es-DO" sz="800" dirty="0">
                <a:solidFill>
                  <a:srgbClr val="0000FF"/>
                </a:solidFill>
                <a:latin typeface="Cascadia Mono" panose="020B0609020000020004" pitchFamily="49" charset="0"/>
              </a:rPr>
              <a:t>="</a:t>
            </a:r>
            <a:r>
              <a:rPr lang="es-DO" sz="800" dirty="0" err="1">
                <a:solidFill>
                  <a:srgbClr val="0000FF"/>
                </a:solidFill>
                <a:latin typeface="Cascadia Mono" panose="020B0609020000020004" pitchFamily="49" charset="0"/>
              </a:rPr>
              <a:t>Salir_Clicked</a:t>
            </a:r>
            <a:r>
              <a:rPr lang="es-DO" sz="800" dirty="0">
                <a:solidFill>
                  <a:srgbClr val="0000FF"/>
                </a:solidFill>
                <a:latin typeface="Cascadia Mono" panose="020B0609020000020004" pitchFamily="49" charset="0"/>
              </a:rPr>
              <a: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 /&gt;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StackLayout</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ScrollView</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ContentPage.Content</a:t>
            </a:r>
            <a:r>
              <a:rPr lang="es-DO" sz="800" dirty="0">
                <a:solidFill>
                  <a:srgbClr val="0000FF"/>
                </a:solidFill>
                <a:latin typeface="Cascadia Mono" panose="020B0609020000020004" pitchFamily="49" charset="0"/>
              </a:rPr>
              <a:t>&gt;</a:t>
            </a:r>
            <a:endParaRPr lang="es-DO" sz="800" dirty="0">
              <a:solidFill>
                <a:srgbClr val="000000"/>
              </a:solidFill>
              <a:latin typeface="Cascadia Mono" panose="020B0609020000020004" pitchFamily="49" charset="0"/>
            </a:endParaRPr>
          </a:p>
          <a:p>
            <a:r>
              <a:rPr lang="es-DO" sz="800" dirty="0">
                <a:solidFill>
                  <a:srgbClr val="0000FF"/>
                </a:solidFill>
                <a:latin typeface="Cascadia Mono" panose="020B0609020000020004" pitchFamily="49" charset="0"/>
              </a:rPr>
              <a:t>&lt;/</a:t>
            </a:r>
            <a:r>
              <a:rPr lang="es-DO" sz="800" dirty="0">
                <a:solidFill>
                  <a:srgbClr val="A31515"/>
                </a:solidFill>
                <a:latin typeface="Cascadia Mono" panose="020B0609020000020004" pitchFamily="49" charset="0"/>
              </a:rPr>
              <a:t>ContentPage</a:t>
            </a:r>
            <a:r>
              <a:rPr lang="es-DO" sz="800" dirty="0">
                <a:solidFill>
                  <a:srgbClr val="0000FF"/>
                </a:solidFill>
                <a:latin typeface="Cascadia Mono" panose="020B0609020000020004" pitchFamily="49" charset="0"/>
              </a:rPr>
              <a:t>&gt;</a:t>
            </a:r>
            <a:endParaRPr lang="es-DO" sz="800" dirty="0"/>
          </a:p>
        </p:txBody>
      </p:sp>
      <p:sp>
        <p:nvSpPr>
          <p:cNvPr id="4" name="CuadroTexto 3">
            <a:extLst>
              <a:ext uri="{FF2B5EF4-FFF2-40B4-BE49-F238E27FC236}">
                <a16:creationId xmlns:a16="http://schemas.microsoft.com/office/drawing/2014/main" id="{6AE023D9-4640-F9A2-1B9F-109F0444FDB3}"/>
              </a:ext>
            </a:extLst>
          </p:cNvPr>
          <p:cNvSpPr txBox="1"/>
          <p:nvPr/>
        </p:nvSpPr>
        <p:spPr>
          <a:xfrm>
            <a:off x="5579390" y="247973"/>
            <a:ext cx="6027549"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WelcomePage.xaml</a:t>
            </a:r>
          </a:p>
        </p:txBody>
      </p:sp>
    </p:spTree>
    <p:extLst>
      <p:ext uri="{BB962C8B-B14F-4D97-AF65-F5344CB8AC3E}">
        <p14:creationId xmlns:p14="http://schemas.microsoft.com/office/powerpoint/2010/main" val="188626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2297DF-900B-0EA9-F23D-2C0BD9AAD6D0}"/>
              </a:ext>
            </a:extLst>
          </p:cNvPr>
          <p:cNvSpPr txBox="1"/>
          <p:nvPr/>
        </p:nvSpPr>
        <p:spPr>
          <a:xfrm>
            <a:off x="290594" y="423718"/>
            <a:ext cx="9829799" cy="6186309"/>
          </a:xfrm>
          <a:prstGeom prst="rect">
            <a:avLst/>
          </a:prstGeom>
          <a:noFill/>
        </p:spPr>
        <p:txBody>
          <a:bodyPr wrap="square">
            <a:spAutoFit/>
          </a:bodyPr>
          <a:lstStyle/>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System;</a:t>
            </a: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System.Collections.Generic;</a:t>
            </a: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System.Linq;</a:t>
            </a: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System.Text;</a:t>
            </a: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System.Threading.Tasks;</a:t>
            </a:r>
          </a:p>
          <a:p>
            <a:endParaRPr lang="es-DO" sz="1100" dirty="0">
              <a:solidFill>
                <a:srgbClr val="000000"/>
              </a:solidFill>
              <a:latin typeface="Cascadia Mono" panose="020B0609020000020004" pitchFamily="49" charset="0"/>
            </a:endParaRP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Xamarin.Forms;</a:t>
            </a:r>
          </a:p>
          <a:p>
            <a:r>
              <a:rPr lang="es-DO" sz="1100" dirty="0">
                <a:solidFill>
                  <a:srgbClr val="0000FF"/>
                </a:solidFill>
                <a:latin typeface="Cascadia Mono" panose="020B0609020000020004" pitchFamily="49" charset="0"/>
              </a:rPr>
              <a:t>using</a:t>
            </a:r>
            <a:r>
              <a:rPr lang="es-DO" sz="1100" dirty="0">
                <a:solidFill>
                  <a:srgbClr val="000000"/>
                </a:solidFill>
                <a:latin typeface="Cascadia Mono" panose="020B0609020000020004" pitchFamily="49" charset="0"/>
              </a:rPr>
              <a:t> Xamarin.Forms.Xaml;</a:t>
            </a:r>
          </a:p>
          <a:p>
            <a:endParaRPr lang="es-DO" sz="1100" dirty="0">
              <a:solidFill>
                <a:srgbClr val="000000"/>
              </a:solidFill>
              <a:latin typeface="Cascadia Mono" panose="020B0609020000020004" pitchFamily="49" charset="0"/>
            </a:endParaRPr>
          </a:p>
          <a:p>
            <a:r>
              <a:rPr lang="es-DO" sz="1100" dirty="0">
                <a:solidFill>
                  <a:srgbClr val="0000FF"/>
                </a:solidFill>
                <a:latin typeface="Cascadia Mono" panose="020B0609020000020004" pitchFamily="49" charset="0"/>
              </a:rPr>
              <a:t>namespace</a:t>
            </a:r>
            <a:r>
              <a:rPr lang="es-DO" sz="1100" dirty="0">
                <a:solidFill>
                  <a:srgbClr val="000000"/>
                </a:solidFill>
                <a:latin typeface="Cascadia Mono" panose="020B0609020000020004" pitchFamily="49" charset="0"/>
              </a:rPr>
              <a:t> VENTAS_2023</a:t>
            </a:r>
          </a:p>
          <a:p>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[XamlCompilation(XamlCompilationOptions.Compile)]</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public</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partial</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class</a:t>
            </a:r>
            <a:r>
              <a:rPr lang="en-US" sz="1100" dirty="0">
                <a:solidFill>
                  <a:srgbClr val="000000"/>
                </a:solidFill>
                <a:latin typeface="Cascadia Mono" panose="020B0609020000020004" pitchFamily="49" charset="0"/>
              </a:rPr>
              <a:t> </a:t>
            </a:r>
            <a:r>
              <a:rPr lang="en-US" sz="1100" dirty="0">
                <a:solidFill>
                  <a:srgbClr val="2B91AF"/>
                </a:solidFill>
                <a:latin typeface="Cascadia Mono" panose="020B0609020000020004" pitchFamily="49" charset="0"/>
              </a:rPr>
              <a:t>WelcomePage</a:t>
            </a:r>
            <a:r>
              <a:rPr lang="en-US" sz="1100" dirty="0">
                <a:solidFill>
                  <a:srgbClr val="000000"/>
                </a:solidFill>
                <a:latin typeface="Cascadia Mono" panose="020B0609020000020004" pitchFamily="49" charset="0"/>
              </a:rPr>
              <a:t> : ContentPage</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public</a:t>
            </a:r>
            <a:r>
              <a:rPr lang="es-DO" sz="1100" dirty="0">
                <a:solidFill>
                  <a:srgbClr val="000000"/>
                </a:solidFill>
                <a:latin typeface="Cascadia Mono" panose="020B0609020000020004" pitchFamily="49" charset="0"/>
              </a:rPr>
              <a:t> </a:t>
            </a:r>
            <a:r>
              <a:rPr lang="es-DO" sz="1100" dirty="0">
                <a:solidFill>
                  <a:srgbClr val="2B91AF"/>
                </a:solidFill>
                <a:latin typeface="Cascadia Mono" panose="020B0609020000020004" pitchFamily="49" charset="0"/>
              </a:rPr>
              <a:t>WelcomePage</a:t>
            </a:r>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InitializeComponent();</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Este método se ejecuta cuando se hace clic en un botón con el nombre "btncrud"</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private</a:t>
            </a:r>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async</a:t>
            </a:r>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void</a:t>
            </a:r>
            <a:r>
              <a:rPr lang="es-DO" sz="1100" dirty="0">
                <a:solidFill>
                  <a:srgbClr val="000000"/>
                </a:solidFill>
                <a:latin typeface="Cascadia Mono" panose="020B0609020000020004" pitchFamily="49" charset="0"/>
              </a:rPr>
              <a:t> btncrud_Clicked(</a:t>
            </a:r>
            <a:r>
              <a:rPr lang="es-DO" sz="1100" dirty="0">
                <a:solidFill>
                  <a:srgbClr val="0000FF"/>
                </a:solidFill>
                <a:latin typeface="Cascadia Mono" panose="020B0609020000020004" pitchFamily="49" charset="0"/>
              </a:rPr>
              <a:t>object</a:t>
            </a:r>
            <a:r>
              <a:rPr lang="es-DO" sz="1100" dirty="0">
                <a:solidFill>
                  <a:srgbClr val="000000"/>
                </a:solidFill>
                <a:latin typeface="Cascadia Mono" panose="020B0609020000020004" pitchFamily="49" charset="0"/>
              </a:rPr>
              <a:t> sender, EventArgs e)</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Navega a una nueva página llamada "CRUD"</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await</a:t>
            </a:r>
            <a:r>
              <a:rPr lang="en-US" sz="1100" dirty="0">
                <a:solidFill>
                  <a:srgbClr val="000000"/>
                </a:solidFill>
                <a:latin typeface="Cascadia Mono" panose="020B0609020000020004" pitchFamily="49" charset="0"/>
              </a:rPr>
              <a:t> Navigation.PushAsync(</a:t>
            </a:r>
            <a:r>
              <a:rPr lang="en-US" sz="1100" dirty="0">
                <a:solidFill>
                  <a:srgbClr val="0000FF"/>
                </a:solidFill>
                <a:latin typeface="Cascadia Mono" panose="020B0609020000020004" pitchFamily="49" charset="0"/>
              </a:rPr>
              <a:t>new</a:t>
            </a:r>
            <a:r>
              <a:rPr lang="en-US" sz="1100" dirty="0">
                <a:solidFill>
                  <a:srgbClr val="000000"/>
                </a:solidFill>
                <a:latin typeface="Cascadia Mono" panose="020B0609020000020004" pitchFamily="49" charset="0"/>
              </a:rPr>
              <a:t> CRUD());</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Este método se ejecuta cuando se hace clic en un botón con el nombre "Salir"</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private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void</a:t>
            </a:r>
            <a:r>
              <a:rPr lang="en-US" sz="1100" dirty="0">
                <a:solidFill>
                  <a:srgbClr val="000000"/>
                </a:solidFill>
                <a:latin typeface="Cascadia Mono" panose="020B0609020000020004" pitchFamily="49" charset="0"/>
              </a:rPr>
              <a:t> Salir_Clicked(</a:t>
            </a:r>
            <a:r>
              <a:rPr lang="en-US" sz="1100" dirty="0">
                <a:solidFill>
                  <a:srgbClr val="0000FF"/>
                </a:solidFill>
                <a:latin typeface="Cascadia Mono" panose="020B0609020000020004" pitchFamily="49" charset="0"/>
              </a:rPr>
              <a:t>object</a:t>
            </a:r>
            <a:r>
              <a:rPr lang="en-US" sz="1100" dirty="0">
                <a:solidFill>
                  <a:srgbClr val="000000"/>
                </a:solidFill>
                <a:latin typeface="Cascadia Mono" panose="020B0609020000020004" pitchFamily="49" charset="0"/>
              </a:rPr>
              <a:t> sender, EventArgs e)</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8000"/>
                </a:solidFill>
                <a:latin typeface="Cascadia Mono" panose="020B0609020000020004" pitchFamily="49" charset="0"/>
              </a:rPr>
              <a:t>// Salimos de la aplicación</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8000"/>
                </a:solidFill>
                <a:latin typeface="Cascadia Mono" panose="020B0609020000020004" pitchFamily="49" charset="0"/>
              </a:rPr>
              <a:t>// Cerrar la aplicación</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System.Diagnostics.Process.GetCurrentProcess().Kill();</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a:t>
            </a:r>
          </a:p>
          <a:p>
            <a:endParaRPr lang="es-DO" sz="1100" dirty="0"/>
          </a:p>
        </p:txBody>
      </p:sp>
      <p:sp>
        <p:nvSpPr>
          <p:cNvPr id="4" name="CuadroTexto 3">
            <a:extLst>
              <a:ext uri="{FF2B5EF4-FFF2-40B4-BE49-F238E27FC236}">
                <a16:creationId xmlns:a16="http://schemas.microsoft.com/office/drawing/2014/main" id="{6AE023D9-4640-F9A2-1B9F-109F0444FDB3}"/>
              </a:ext>
            </a:extLst>
          </p:cNvPr>
          <p:cNvSpPr txBox="1"/>
          <p:nvPr/>
        </p:nvSpPr>
        <p:spPr>
          <a:xfrm>
            <a:off x="5579390" y="247973"/>
            <a:ext cx="6027549"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WelcomePage.xaml.cs</a:t>
            </a:r>
          </a:p>
        </p:txBody>
      </p:sp>
    </p:spTree>
    <p:extLst>
      <p:ext uri="{BB962C8B-B14F-4D97-AF65-F5344CB8AC3E}">
        <p14:creationId xmlns:p14="http://schemas.microsoft.com/office/powerpoint/2010/main" val="1261486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8505117-9E90-B4E8-ED6C-4B052A79AD6A}"/>
              </a:ext>
            </a:extLst>
          </p:cNvPr>
          <p:cNvSpPr txBox="1"/>
          <p:nvPr/>
        </p:nvSpPr>
        <p:spPr>
          <a:xfrm>
            <a:off x="227631" y="112707"/>
            <a:ext cx="11736738" cy="6632585"/>
          </a:xfrm>
          <a:prstGeom prst="rect">
            <a:avLst/>
          </a:prstGeom>
          <a:noFill/>
        </p:spPr>
        <p:txBody>
          <a:bodyPr wrap="square">
            <a:spAutoFit/>
          </a:bodyPr>
          <a:lstStyle/>
          <a:p>
            <a:r>
              <a:rPr lang="es-DO" sz="500" dirty="0">
                <a:solidFill>
                  <a:srgbClr val="0000FF"/>
                </a:solidFill>
                <a:latin typeface="Cascadia Mono" panose="020B0609020000020004" pitchFamily="49" charset="0"/>
              </a:rPr>
              <a:t>&lt;?xml version="1.0" encoding="utf-8" ?&gt;</a:t>
            </a:r>
            <a:endParaRPr lang="es-DO" sz="500" dirty="0">
              <a:solidFill>
                <a:srgbClr val="000000"/>
              </a:solidFill>
              <a:latin typeface="Cascadia Mono" panose="020B0609020000020004" pitchFamily="49" charset="0"/>
            </a:endParaRPr>
          </a:p>
          <a:p>
            <a:r>
              <a:rPr lang="fr-FR" sz="500" dirty="0">
                <a:solidFill>
                  <a:srgbClr val="0000FF"/>
                </a:solidFill>
                <a:latin typeface="Cascadia Mono" panose="020B0609020000020004" pitchFamily="49" charset="0"/>
              </a:rPr>
              <a:t>&lt;</a:t>
            </a:r>
            <a:r>
              <a:rPr lang="fr-FR" sz="500" dirty="0">
                <a:solidFill>
                  <a:srgbClr val="A31515"/>
                </a:solidFill>
                <a:latin typeface="Cascadia Mono" panose="020B0609020000020004" pitchFamily="49" charset="0"/>
              </a:rPr>
              <a:t>ContentPage</a:t>
            </a:r>
            <a:r>
              <a:rPr lang="fr-FR" sz="500" dirty="0">
                <a:solidFill>
                  <a:srgbClr val="FF0000"/>
                </a:solidFill>
                <a:latin typeface="Cascadia Mono" panose="020B0609020000020004" pitchFamily="49" charset="0"/>
              </a:rPr>
              <a:t> xmlns</a:t>
            </a:r>
            <a:r>
              <a:rPr lang="fr-FR" sz="500" dirty="0">
                <a:solidFill>
                  <a:srgbClr val="0000FF"/>
                </a:solidFill>
                <a:latin typeface="Cascadia Mono" panose="020B0609020000020004" pitchFamily="49" charset="0"/>
              </a:rPr>
              <a:t>="http://xamarin.com/schemas/2014/forms"</a:t>
            </a:r>
            <a:endParaRPr lang="fr-FR"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xmlns</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x</a:t>
            </a:r>
            <a:r>
              <a:rPr lang="es-DO" sz="500" dirty="0">
                <a:solidFill>
                  <a:srgbClr val="0000FF"/>
                </a:solidFill>
                <a:latin typeface="Cascadia Mono" panose="020B0609020000020004" pitchFamily="49" charset="0"/>
              </a:rPr>
              <a:t>="http://schemas.microsoft.com/winfx/2009/xaml"</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Class</a:t>
            </a:r>
            <a:r>
              <a:rPr lang="es-DO" sz="500" dirty="0">
                <a:solidFill>
                  <a:srgbClr val="0000FF"/>
                </a:solidFill>
                <a:latin typeface="Cascadia Mono" panose="020B0609020000020004" pitchFamily="49" charset="0"/>
              </a:rPr>
              <a:t>="VENTAS_2023.Supevisor"</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Title</a:t>
            </a:r>
            <a:r>
              <a:rPr lang="es-DO" sz="500" dirty="0">
                <a:solidFill>
                  <a:srgbClr val="0000FF"/>
                </a:solidFill>
                <a:latin typeface="Cascadia Mono" panose="020B0609020000020004" pitchFamily="49" charset="0"/>
              </a:rPr>
              <a:t>="👨‍✈️ Supervisor"&gt;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ContentPage.Content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Se utiliza un ScrollView para que el contenido sea desplazable en caso de que no quepa en la pantalla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ScrollView</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Contenedor principal de la página con un fondo gris claro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="LightGray"&gt;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8000"/>
                </a:solidFill>
                <a:latin typeface="Cascadia Mono" panose="020B0609020000020004" pitchFamily="49" charset="0"/>
              </a:rPr>
              <a:t>&lt;!-- Título grande y centrado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="¡Bienvenido! Supervisor"</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="36"</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Contenedor para la imagen del usuario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="LightGray"&gt;</a:t>
            </a:r>
            <a:endParaRPr lang="es-DO"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Image</a:t>
            </a:r>
            <a:r>
              <a:rPr lang="en-US" sz="500" dirty="0">
                <a:solidFill>
                  <a:srgbClr val="FF0000"/>
                </a:solidFill>
                <a:latin typeface="Cascadia Mono" panose="020B0609020000020004" pitchFamily="49" charset="0"/>
              </a:rPr>
              <a:t> Source</a:t>
            </a:r>
            <a:r>
              <a:rPr lang="en-US" sz="500" dirty="0">
                <a:solidFill>
                  <a:srgbClr val="0000FF"/>
                </a:solidFill>
                <a:latin typeface="Cascadia Mono" panose="020B0609020000020004" pitchFamily="49" charset="0"/>
              </a:rPr>
              <a:t>="https://cdn.icon-icons.com/icons2/966/PNG/128/Users_icon-icons.com_74706.png"</a:t>
            </a:r>
            <a:r>
              <a:rPr lang="en-US" sz="500" dirty="0">
                <a:solidFill>
                  <a:srgbClr val="FF0000"/>
                </a:solidFill>
                <a:latin typeface="Cascadia Mono" panose="020B0609020000020004" pitchFamily="49" charset="0"/>
              </a:rPr>
              <a:t> HeightRequest</a:t>
            </a:r>
            <a:r>
              <a:rPr lang="en-US" sz="500" dirty="0">
                <a:solidFill>
                  <a:srgbClr val="0000FF"/>
                </a:solidFill>
                <a:latin typeface="Cascadia Mono" panose="020B0609020000020004" pitchFamily="49" charset="0"/>
              </a:rPr>
              <a:t>="250"</a:t>
            </a:r>
            <a:r>
              <a:rPr lang="en-US" sz="500" dirty="0">
                <a:solidFill>
                  <a:srgbClr val="FF0000"/>
                </a:solidFill>
                <a:latin typeface="Cascadia Mono" panose="020B0609020000020004" pitchFamily="49" charset="0"/>
              </a:rPr>
              <a:t> Aspect</a:t>
            </a:r>
            <a:r>
              <a:rPr lang="en-US" sz="500" dirty="0">
                <a:solidFill>
                  <a:srgbClr val="0000FF"/>
                </a:solidFill>
                <a:latin typeface="Cascadia Mono" panose="020B0609020000020004" pitchFamily="49" charset="0"/>
              </a:rPr>
              <a:t>="AspectFit"/&gt;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Entradas de texto para el criterio de búsqueda, nombre de usuario, teléfono y correo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Entry</a:t>
            </a:r>
            <a:r>
              <a:rPr lang="es-DO" sz="500" dirty="0">
                <a:solidFill>
                  <a:srgbClr val="FF0000"/>
                </a:solidFill>
                <a:latin typeface="Cascadia Mono" panose="020B0609020000020004" pitchFamily="49" charset="0"/>
              </a:rPr>
              <a:t> Placeholder</a:t>
            </a:r>
            <a:r>
              <a:rPr lang="es-DO" sz="500" dirty="0">
                <a:solidFill>
                  <a:srgbClr val="0000FF"/>
                </a:solidFill>
                <a:latin typeface="Cascadia Mono" panose="020B0609020000020004" pitchFamily="49" charset="0"/>
              </a:rPr>
              <a:t>="Introduzca el Criterio a Buscar"</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="id_usuario"</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="Azure"/&gt;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Entry</a:t>
            </a:r>
            <a:r>
              <a:rPr lang="es-DO" sz="500" dirty="0">
                <a:solidFill>
                  <a:srgbClr val="FF0000"/>
                </a:solidFill>
                <a:latin typeface="Cascadia Mono" panose="020B0609020000020004" pitchFamily="49" charset="0"/>
              </a:rPr>
              <a:t> Placeholder</a:t>
            </a:r>
            <a:r>
              <a:rPr lang="es-DO" sz="500" dirty="0">
                <a:solidFill>
                  <a:srgbClr val="0000FF"/>
                </a:solidFill>
                <a:latin typeface="Cascadia Mono" panose="020B0609020000020004" pitchFamily="49" charset="0"/>
              </a:rPr>
              <a:t>="Nombre de Usuario"</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="nombre_user"</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IsEnabled</a:t>
            </a:r>
            <a:r>
              <a:rPr lang="es-DO" sz="500" dirty="0">
                <a:solidFill>
                  <a:srgbClr val="0000FF"/>
                </a:solidFill>
                <a:latin typeface="Cascadia Mono" panose="020B0609020000020004" pitchFamily="49" charset="0"/>
              </a:rPr>
              <a:t>="False"</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="Azure"/&gt;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Entry</a:t>
            </a:r>
            <a:r>
              <a:rPr lang="es-DO" sz="500" dirty="0">
                <a:solidFill>
                  <a:srgbClr val="FF0000"/>
                </a:solidFill>
                <a:latin typeface="Cascadia Mono" panose="020B0609020000020004" pitchFamily="49" charset="0"/>
              </a:rPr>
              <a:t> Placeholder</a:t>
            </a:r>
            <a:r>
              <a:rPr lang="es-DO" sz="500" dirty="0">
                <a:solidFill>
                  <a:srgbClr val="0000FF"/>
                </a:solidFill>
                <a:latin typeface="Cascadia Mono" panose="020B0609020000020004" pitchFamily="49" charset="0"/>
              </a:rPr>
              <a:t>="Teléfono"</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="telefono"</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IsEnabled</a:t>
            </a:r>
            <a:r>
              <a:rPr lang="es-DO" sz="500" dirty="0">
                <a:solidFill>
                  <a:srgbClr val="0000FF"/>
                </a:solidFill>
                <a:latin typeface="Cascadia Mono" panose="020B0609020000020004" pitchFamily="49" charset="0"/>
              </a:rPr>
              <a:t>="False"</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="Azure"/&gt;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Entry</a:t>
            </a:r>
            <a:r>
              <a:rPr lang="es-DO" sz="500" dirty="0">
                <a:solidFill>
                  <a:srgbClr val="FF0000"/>
                </a:solidFill>
                <a:latin typeface="Cascadia Mono" panose="020B0609020000020004" pitchFamily="49" charset="0"/>
              </a:rPr>
              <a:t> Placeholder</a:t>
            </a:r>
            <a:r>
              <a:rPr lang="es-DO" sz="500" dirty="0">
                <a:solidFill>
                  <a:srgbClr val="0000FF"/>
                </a:solidFill>
                <a:latin typeface="Cascadia Mono" panose="020B0609020000020004" pitchFamily="49" charset="0"/>
              </a:rPr>
              <a:t>="Correo"</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="email"</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IsEnabled</a:t>
            </a:r>
            <a:r>
              <a:rPr lang="es-DO" sz="500" dirty="0">
                <a:solidFill>
                  <a:srgbClr val="0000FF"/>
                </a:solidFill>
                <a:latin typeface="Cascadia Mono" panose="020B0609020000020004" pitchFamily="49" charset="0"/>
              </a:rPr>
              <a:t>="False"</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="Azure"/&gt;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8000"/>
                </a:solidFill>
                <a:latin typeface="Cascadia Mono" panose="020B0609020000020004" pitchFamily="49" charset="0"/>
              </a:rPr>
              <a:t>&lt;!-- Etiqueta para mostrar resultados de búsqueda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resultadoBusqueda</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Botones para limpiar, validar conexión, mostrar datos y buscar --&gt;</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Button</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="Limpiar"</a:t>
            </a:r>
            <a:r>
              <a:rPr lang="en-US" sz="500" dirty="0">
                <a:solidFill>
                  <a:srgbClr val="FF0000"/>
                </a:solidFill>
                <a:latin typeface="Cascadia Mono" panose="020B0609020000020004" pitchFamily="49" charset="0"/>
              </a:rPr>
              <a:t> Clicked</a:t>
            </a:r>
            <a:r>
              <a:rPr lang="en-US" sz="500" dirty="0">
                <a:solidFill>
                  <a:srgbClr val="0000FF"/>
                </a:solidFill>
                <a:latin typeface="Cascadia Mono" panose="020B0609020000020004" pitchFamily="49" charset="0"/>
              </a:rPr>
              <a:t>="</a:t>
            </a:r>
            <a:r>
              <a:rPr lang="en-US" sz="500" dirty="0" err="1">
                <a:solidFill>
                  <a:srgbClr val="0000FF"/>
                </a:solidFill>
                <a:latin typeface="Cascadia Mono" panose="020B0609020000020004" pitchFamily="49" charset="0"/>
              </a:rPr>
              <a:t>LimpiarButton_Clicked</a:t>
            </a:r>
            <a:r>
              <a:rPr lang="en-US" sz="500" dirty="0">
                <a:solidFill>
                  <a:srgbClr val="0000FF"/>
                </a:solidFill>
                <a:latin typeface="Cascadia Mono" panose="020B0609020000020004" pitchFamily="49" charset="0"/>
              </a:rPr>
              <a:t>"</a:t>
            </a:r>
            <a:r>
              <a:rPr lang="en-US" sz="500" dirty="0">
                <a:solidFill>
                  <a:srgbClr val="FF0000"/>
                </a:solidFill>
                <a:latin typeface="Cascadia Mono" panose="020B0609020000020004" pitchFamily="49" charset="0"/>
              </a:rPr>
              <a:t> BackgroundColor</a:t>
            </a:r>
            <a:r>
              <a:rPr lang="en-US" sz="500" dirty="0">
                <a:solidFill>
                  <a:srgbClr val="0000FF"/>
                </a:solidFill>
                <a:latin typeface="Cascadia Mono" panose="020B0609020000020004" pitchFamily="49" charset="0"/>
              </a:rPr>
              <a:t>="Yellow"</a:t>
            </a:r>
            <a:r>
              <a:rPr lang="en-US" sz="500" dirty="0">
                <a:solidFill>
                  <a:srgbClr val="FF0000"/>
                </a:solidFill>
                <a:latin typeface="Cascadia Mono" panose="020B0609020000020004" pitchFamily="49" charset="0"/>
              </a:rPr>
              <a:t> Margin</a:t>
            </a:r>
            <a:r>
              <a:rPr lang="en-US" sz="500" dirty="0">
                <a:solidFill>
                  <a:srgbClr val="0000FF"/>
                </a:solidFill>
                <a:latin typeface="Cascadia Mono" panose="020B0609020000020004" pitchFamily="49" charset="0"/>
              </a:rPr>
              <a:t>="10"/&gt;</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Button</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 Validar Conexion"</a:t>
            </a:r>
            <a:r>
              <a:rPr lang="en-US" sz="500" dirty="0">
                <a:solidFill>
                  <a:srgbClr val="000000"/>
                </a:solidFill>
                <a:latin typeface="Cascadia Mono" panose="020B0609020000020004" pitchFamily="49" charset="0"/>
              </a:rPr>
              <a:t> </a:t>
            </a:r>
            <a:r>
              <a:rPr lang="en-US" sz="500" dirty="0">
                <a:solidFill>
                  <a:srgbClr val="FF0000"/>
                </a:solidFill>
                <a:latin typeface="Cascadia Mono" panose="020B0609020000020004" pitchFamily="49" charset="0"/>
              </a:rPr>
              <a:t> BackgroundColor</a:t>
            </a:r>
            <a:r>
              <a:rPr lang="en-US" sz="500" dirty="0">
                <a:solidFill>
                  <a:srgbClr val="0000FF"/>
                </a:solidFill>
                <a:latin typeface="Cascadia Mono" panose="020B0609020000020004" pitchFamily="49" charset="0"/>
              </a:rPr>
              <a:t>="#2196F3"</a:t>
            </a:r>
            <a:r>
              <a:rPr lang="en-US" sz="500" dirty="0">
                <a:solidFill>
                  <a:srgbClr val="FF0000"/>
                </a:solidFill>
                <a:latin typeface="Cascadia Mono" panose="020B0609020000020004" pitchFamily="49" charset="0"/>
              </a:rPr>
              <a:t> TextColor</a:t>
            </a:r>
            <a:r>
              <a:rPr lang="en-US" sz="500" dirty="0">
                <a:solidFill>
                  <a:srgbClr val="0000FF"/>
                </a:solidFill>
                <a:latin typeface="Cascadia Mono" panose="020B0609020000020004" pitchFamily="49" charset="0"/>
              </a:rPr>
              <a:t>="White"</a:t>
            </a:r>
            <a:r>
              <a:rPr lang="en-US" sz="500" dirty="0">
                <a:solidFill>
                  <a:srgbClr val="FF0000"/>
                </a:solidFill>
                <a:latin typeface="Cascadia Mono" panose="020B0609020000020004" pitchFamily="49" charset="0"/>
              </a:rPr>
              <a:t> Clicked</a:t>
            </a:r>
            <a:r>
              <a:rPr lang="en-US" sz="500" dirty="0">
                <a:solidFill>
                  <a:srgbClr val="0000FF"/>
                </a:solidFill>
                <a:latin typeface="Cascadia Mono" panose="020B0609020000020004" pitchFamily="49" charset="0"/>
              </a:rPr>
              <a:t>="Button_Clicked"/&gt;</a:t>
            </a:r>
            <a:endParaRPr lang="en-US"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Grid para alinear los botones de "Mostrar Datos" y "Buscar" --&gt;</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Grid</a:t>
            </a:r>
            <a:r>
              <a:rPr lang="en-US" sz="500" dirty="0">
                <a:solidFill>
                  <a:srgbClr val="FF0000"/>
                </a:solidFill>
                <a:latin typeface="Cascadia Mono" panose="020B0609020000020004" pitchFamily="49" charset="0"/>
              </a:rPr>
              <a:t> Grid.Row</a:t>
            </a:r>
            <a:r>
              <a:rPr lang="en-US" sz="500" dirty="0">
                <a:solidFill>
                  <a:srgbClr val="0000FF"/>
                </a:solidFill>
                <a:latin typeface="Cascadia Mono" panose="020B0609020000020004" pitchFamily="49" charset="0"/>
              </a:rPr>
              <a:t>="2"</a:t>
            </a:r>
            <a:r>
              <a:rPr lang="en-US" sz="500" dirty="0">
                <a:solidFill>
                  <a:srgbClr val="FF0000"/>
                </a:solidFill>
                <a:latin typeface="Cascadia Mono" panose="020B0609020000020004" pitchFamily="49" charset="0"/>
              </a:rPr>
              <a:t> RowDefinitions</a:t>
            </a:r>
            <a:r>
              <a:rPr lang="en-US" sz="500" dirty="0">
                <a:solidFill>
                  <a:srgbClr val="0000FF"/>
                </a:solidFill>
                <a:latin typeface="Cascadia Mono" panose="020B0609020000020004" pitchFamily="49" charset="0"/>
              </a:rPr>
              <a:t>="Auto,Auto"</a:t>
            </a:r>
            <a:r>
              <a:rPr lang="en-US" sz="500" dirty="0">
                <a:solidFill>
                  <a:srgbClr val="FF0000"/>
                </a:solidFill>
                <a:latin typeface="Cascadia Mono" panose="020B0609020000020004" pitchFamily="49" charset="0"/>
              </a:rPr>
              <a:t> ColumnDefinitions</a:t>
            </a:r>
            <a:r>
              <a:rPr lang="en-US" sz="500" dirty="0">
                <a:solidFill>
                  <a:srgbClr val="0000FF"/>
                </a:solidFill>
                <a:latin typeface="Cascadia Mono" panose="020B0609020000020004" pitchFamily="49" charset="0"/>
              </a:rPr>
              <a:t>="*,*"&gt;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Button</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="0"</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 Mostrar Datos"</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="#1e3799"</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="White"</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getbutton</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Clicked</a:t>
            </a:r>
            <a:r>
              <a:rPr lang="es-DO" sz="500" dirty="0">
                <a:solidFill>
                  <a:srgbClr val="0000FF"/>
                </a:solidFill>
                <a:latin typeface="Cascadia Mono" panose="020B0609020000020004" pitchFamily="49" charset="0"/>
              </a:rPr>
              <a:t>="Getbutton_Clicked"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Button</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="1"</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 Buscar"</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="#48dbfb"</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="White"</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="Buscar"</a:t>
            </a:r>
            <a:r>
              <a:rPr lang="es-DO" sz="500" dirty="0">
                <a:solidFill>
                  <a:srgbClr val="FF0000"/>
                </a:solidFill>
                <a:latin typeface="Cascadia Mono" panose="020B0609020000020004" pitchFamily="49" charset="0"/>
              </a:rPr>
              <a:t> Clicked</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Buscar_Clicked</a:t>
            </a:r>
            <a:r>
              <a:rPr lang="es-DO" sz="500" dirty="0">
                <a:solidFill>
                  <a:srgbClr val="0000FF"/>
                </a:solidFill>
                <a:latin typeface="Cascadia Mono" panose="020B0609020000020004" pitchFamily="49" charset="0"/>
              </a:rPr>
              <a:t>"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Grid</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Botón para salir de la aplicación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Button</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="Salir"</a:t>
            </a:r>
            <a:r>
              <a:rPr lang="en-US" sz="500" dirty="0">
                <a:solidFill>
                  <a:srgbClr val="FF0000"/>
                </a:solidFill>
                <a:latin typeface="Cascadia Mono" panose="020B0609020000020004" pitchFamily="49" charset="0"/>
              </a:rPr>
              <a:t> TextColor</a:t>
            </a:r>
            <a:r>
              <a:rPr lang="en-US" sz="500" dirty="0">
                <a:solidFill>
                  <a:srgbClr val="0000FF"/>
                </a:solidFill>
                <a:latin typeface="Cascadia Mono" panose="020B0609020000020004" pitchFamily="49" charset="0"/>
              </a:rPr>
              <a:t>="White"</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="Red"</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WidthRequest</a:t>
            </a:r>
            <a:r>
              <a:rPr lang="es-DO" sz="500" dirty="0">
                <a:solidFill>
                  <a:srgbClr val="0000FF"/>
                </a:solidFill>
                <a:latin typeface="Cascadia Mono" panose="020B0609020000020004" pitchFamily="49" charset="0"/>
              </a:rPr>
              <a:t>="150"</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HeightRequest</a:t>
            </a:r>
            <a:r>
              <a:rPr lang="es-DO" sz="500" dirty="0">
                <a:solidFill>
                  <a:srgbClr val="0000FF"/>
                </a:solidFill>
                <a:latin typeface="Cascadia Mono" panose="020B0609020000020004" pitchFamily="49" charset="0"/>
              </a:rPr>
              <a:t>="50"</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BorderWidth</a:t>
            </a:r>
            <a:r>
              <a:rPr lang="es-DO" sz="500" dirty="0">
                <a:solidFill>
                  <a:srgbClr val="0000FF"/>
                </a:solidFill>
                <a:latin typeface="Cascadia Mono" panose="020B0609020000020004" pitchFamily="49" charset="0"/>
              </a:rPr>
              <a:t>="2"</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BorderColor</a:t>
            </a:r>
            <a:r>
              <a:rPr lang="es-DO" sz="500" dirty="0">
                <a:solidFill>
                  <a:srgbClr val="0000FF"/>
                </a:solidFill>
                <a:latin typeface="Cascadia Mono" panose="020B0609020000020004" pitchFamily="49" charset="0"/>
              </a:rPr>
              <a:t>="LightYellow"</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CornerRadius</a:t>
            </a:r>
            <a:r>
              <a:rPr lang="es-DO" sz="500" dirty="0">
                <a:solidFill>
                  <a:srgbClr val="0000FF"/>
                </a:solidFill>
                <a:latin typeface="Cascadia Mono" panose="020B0609020000020004" pitchFamily="49" charset="0"/>
              </a:rPr>
              <a:t>="25"</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="Salir"</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Clicked</a:t>
            </a:r>
            <a:r>
              <a:rPr lang="es-DO" sz="500" dirty="0">
                <a:solidFill>
                  <a:srgbClr val="0000FF"/>
                </a:solidFill>
                <a:latin typeface="Cascadia Mono" panose="020B0609020000020004" pitchFamily="49" charset="0"/>
              </a:rPr>
              <a:t>="Salir_Clicked"/&gt;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8000"/>
                </a:solidFill>
                <a:latin typeface="Cascadia Mono" panose="020B0609020000020004" pitchFamily="49" charset="0"/>
              </a:rPr>
              <a:t>&lt;!-- Lista de elementos mostrados en ListView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="3"</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MyListView</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HasUnevenRows</a:t>
            </a:r>
            <a:r>
              <a:rPr lang="es-DO" sz="500" dirty="0">
                <a:solidFill>
                  <a:srgbClr val="0000FF"/>
                </a:solidFill>
                <a:latin typeface="Cascadia Mono" panose="020B0609020000020004" pitchFamily="49" charset="0"/>
              </a:rPr>
              <a:t>="True"</a:t>
            </a:r>
            <a:r>
              <a:rPr lang="es-DO" sz="500" dirty="0">
                <a:solidFill>
                  <a:srgbClr val="FF0000"/>
                </a:solidFill>
                <a:latin typeface="Cascadia Mono" panose="020B0609020000020004" pitchFamily="49" charset="0"/>
              </a:rPr>
              <a:t> Margin</a:t>
            </a:r>
            <a:r>
              <a:rPr lang="es-DO" sz="500" dirty="0">
                <a:solidFill>
                  <a:srgbClr val="0000FF"/>
                </a:solidFill>
                <a:latin typeface="Cascadia Mono" panose="020B0609020000020004" pitchFamily="49" charset="0"/>
              </a:rPr>
              <a:t>="1"</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="LightGray"&gt;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ListView.ItemTemplate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DataTemplate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ViewCell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Grid para mostrar los detalles de cada elemento en la lista --&gt;</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Grid</a:t>
            </a:r>
            <a:r>
              <a:rPr lang="en-US" sz="500" dirty="0">
                <a:solidFill>
                  <a:srgbClr val="FF0000"/>
                </a:solidFill>
                <a:latin typeface="Cascadia Mono" panose="020B0609020000020004" pitchFamily="49" charset="0"/>
              </a:rPr>
              <a:t> RowDefinitions</a:t>
            </a:r>
            <a:r>
              <a:rPr lang="en-US" sz="500" dirty="0">
                <a:solidFill>
                  <a:srgbClr val="0000FF"/>
                </a:solidFill>
                <a:latin typeface="Cascadia Mono" panose="020B0609020000020004" pitchFamily="49" charset="0"/>
              </a:rPr>
              <a:t>="Auto"</a:t>
            </a:r>
            <a:r>
              <a:rPr lang="en-US" sz="500" dirty="0">
                <a:solidFill>
                  <a:srgbClr val="FF0000"/>
                </a:solidFill>
                <a:latin typeface="Cascadia Mono" panose="020B0609020000020004" pitchFamily="49" charset="0"/>
              </a:rPr>
              <a:t> ColumnDefinitions</a:t>
            </a:r>
            <a:r>
              <a:rPr lang="en-US" sz="500" dirty="0">
                <a:solidFill>
                  <a:srgbClr val="0000FF"/>
                </a:solidFill>
                <a:latin typeface="Cascadia Mono" panose="020B0609020000020004" pitchFamily="49" charset="0"/>
              </a:rPr>
              <a:t>="1*, 3*, 4*, 6*"</a:t>
            </a:r>
            <a:r>
              <a:rPr lang="en-US" sz="500" dirty="0">
                <a:solidFill>
                  <a:srgbClr val="FF0000"/>
                </a:solidFill>
                <a:latin typeface="Cascadia Mono" panose="020B0609020000020004" pitchFamily="49" charset="0"/>
              </a:rPr>
              <a:t> Padding</a:t>
            </a:r>
            <a:r>
              <a:rPr lang="en-US" sz="500" dirty="0">
                <a:solidFill>
                  <a:srgbClr val="0000FF"/>
                </a:solidFill>
                <a:latin typeface="Cascadia Mono" panose="020B0609020000020004" pitchFamily="49" charset="0"/>
              </a:rPr>
              <a:t>="1"</a:t>
            </a:r>
            <a:r>
              <a:rPr lang="en-US" sz="500" dirty="0">
                <a:solidFill>
                  <a:srgbClr val="FF0000"/>
                </a:solidFill>
                <a:latin typeface="Cascadia Mono" panose="020B0609020000020004" pitchFamily="49" charset="0"/>
              </a:rPr>
              <a:t> Margin</a:t>
            </a:r>
            <a:r>
              <a:rPr lang="en-US" sz="500" dirty="0">
                <a:solidFill>
                  <a:srgbClr val="0000FF"/>
                </a:solidFill>
                <a:latin typeface="Cascadia Mono" panose="020B0609020000020004" pitchFamily="49" charset="0"/>
              </a:rPr>
              <a:t>="2"</a:t>
            </a:r>
            <a:r>
              <a:rPr lang="en-US" sz="500" dirty="0">
                <a:solidFill>
                  <a:srgbClr val="FF0000"/>
                </a:solidFill>
                <a:latin typeface="Cascadia Mono" panose="020B0609020000020004" pitchFamily="49" charset="0"/>
              </a:rPr>
              <a:t> BackgroundColor</a:t>
            </a:r>
            <a:r>
              <a:rPr lang="en-US" sz="500" dirty="0">
                <a:solidFill>
                  <a:srgbClr val="0000FF"/>
                </a:solidFill>
                <a:latin typeface="Cascadia Mono" panose="020B0609020000020004" pitchFamily="49" charset="0"/>
              </a:rPr>
              <a:t>="Bisque"&gt;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BorderColor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Padding</a:t>
            </a:r>
            <a:r>
              <a:rPr lang="es-DO" sz="500" dirty="0">
                <a:solidFill>
                  <a:srgbClr val="0000FF"/>
                </a:solidFill>
                <a:latin typeface="Cascadia Mono" panose="020B0609020000020004" pitchFamily="49" charset="0"/>
              </a:rPr>
              <a:t>="5"&gt;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Id_usuario</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="Center"&gt;&lt;/</a:t>
            </a:r>
            <a:r>
              <a:rPr lang="es-DO" sz="500" dirty="0">
                <a:solidFill>
                  <a:srgbClr val="A31515"/>
                </a:solidFill>
                <a:latin typeface="Cascadia Mono" panose="020B0609020000020004" pitchFamily="49" charset="0"/>
              </a:rPr>
              <a:t>Label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="1"</a:t>
            </a:r>
            <a:r>
              <a:rPr lang="es-DO" sz="500" dirty="0">
                <a:solidFill>
                  <a:srgbClr val="FF0000"/>
                </a:solidFill>
                <a:latin typeface="Cascadia Mono" panose="020B0609020000020004" pitchFamily="49" charset="0"/>
              </a:rPr>
              <a:t> BorderColor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Padding</a:t>
            </a:r>
            <a:r>
              <a:rPr lang="es-DO" sz="500" dirty="0">
                <a:solidFill>
                  <a:srgbClr val="0000FF"/>
                </a:solidFill>
                <a:latin typeface="Cascadia Mono" panose="020B0609020000020004" pitchFamily="49" charset="0"/>
              </a:rPr>
              <a:t>="5"&gt;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Nombre_user</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="Center"&gt;&lt;/</a:t>
            </a:r>
            <a:r>
              <a:rPr lang="es-DO" sz="500" dirty="0">
                <a:solidFill>
                  <a:srgbClr val="A31515"/>
                </a:solidFill>
                <a:latin typeface="Cascadia Mono" panose="020B0609020000020004" pitchFamily="49" charset="0"/>
              </a:rPr>
              <a:t>Label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="2"</a:t>
            </a:r>
            <a:r>
              <a:rPr lang="es-DO" sz="500" dirty="0">
                <a:solidFill>
                  <a:srgbClr val="FF0000"/>
                </a:solidFill>
                <a:latin typeface="Cascadia Mono" panose="020B0609020000020004" pitchFamily="49" charset="0"/>
              </a:rPr>
              <a:t> BorderColor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Padding</a:t>
            </a:r>
            <a:r>
              <a:rPr lang="es-DO" sz="500" dirty="0">
                <a:solidFill>
                  <a:srgbClr val="0000FF"/>
                </a:solidFill>
                <a:latin typeface="Cascadia Mono" panose="020B0609020000020004" pitchFamily="49" charset="0"/>
              </a:rPr>
              <a:t>="5"&gt;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Telefono</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="Center"&gt;&lt;/</a:t>
            </a:r>
            <a:r>
              <a:rPr lang="es-DO" sz="500" dirty="0">
                <a:solidFill>
                  <a:srgbClr val="A31515"/>
                </a:solidFill>
                <a:latin typeface="Cascadia Mono" panose="020B0609020000020004" pitchFamily="49" charset="0"/>
              </a:rPr>
              <a:t>Label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FF0000"/>
                </a:solidFill>
                <a:latin typeface="Cascadia Mono" panose="020B0609020000020004" pitchFamily="49" charset="0"/>
              </a:rPr>
              <a:t> Grid.Row</a:t>
            </a:r>
            <a:r>
              <a:rPr lang="es-DO" sz="500" dirty="0">
                <a:solidFill>
                  <a:srgbClr val="0000FF"/>
                </a:solidFill>
                <a:latin typeface="Cascadia Mono" panose="020B0609020000020004" pitchFamily="49" charset="0"/>
              </a:rPr>
              <a:t>="0"</a:t>
            </a:r>
            <a:r>
              <a:rPr lang="es-DO" sz="500" dirty="0">
                <a:solidFill>
                  <a:srgbClr val="FF0000"/>
                </a:solidFill>
                <a:latin typeface="Cascadia Mono" panose="020B0609020000020004" pitchFamily="49" charset="0"/>
              </a:rPr>
              <a:t> Grid.Column</a:t>
            </a:r>
            <a:r>
              <a:rPr lang="es-DO" sz="500" dirty="0">
                <a:solidFill>
                  <a:srgbClr val="0000FF"/>
                </a:solidFill>
                <a:latin typeface="Cascadia Mono" panose="020B0609020000020004" pitchFamily="49" charset="0"/>
              </a:rPr>
              <a:t>="3"</a:t>
            </a:r>
            <a:r>
              <a:rPr lang="es-DO" sz="500" dirty="0">
                <a:solidFill>
                  <a:srgbClr val="FF0000"/>
                </a:solidFill>
                <a:latin typeface="Cascadia Mono" panose="020B0609020000020004" pitchFamily="49" charset="0"/>
              </a:rPr>
              <a:t> BorderColor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Padding</a:t>
            </a:r>
            <a:r>
              <a:rPr lang="es-DO" sz="500" dirty="0">
                <a:solidFill>
                  <a:srgbClr val="0000FF"/>
                </a:solidFill>
                <a:latin typeface="Cascadia Mono" panose="020B0609020000020004" pitchFamily="49" charset="0"/>
              </a:rPr>
              <a:t>="5"&gt;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Email</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="Center"&gt;&lt;/</a:t>
            </a:r>
            <a:r>
              <a:rPr lang="es-DO" sz="500" dirty="0">
                <a:solidFill>
                  <a:srgbClr val="A31515"/>
                </a:solidFill>
                <a:latin typeface="Cascadia Mono" panose="020B0609020000020004" pitchFamily="49" charset="0"/>
              </a:rPr>
              <a:t>Label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Frame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Grid</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ViewCell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DataTemplate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ListView.ItemTemplate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ScrollView</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ContentPage.Content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p:txBody>
      </p:sp>
      <p:sp>
        <p:nvSpPr>
          <p:cNvPr id="6" name="CuadroTexto 5">
            <a:extLst>
              <a:ext uri="{FF2B5EF4-FFF2-40B4-BE49-F238E27FC236}">
                <a16:creationId xmlns:a16="http://schemas.microsoft.com/office/drawing/2014/main" id="{E9E68750-ED4B-9A8F-57EC-FC673F725034}"/>
              </a:ext>
            </a:extLst>
          </p:cNvPr>
          <p:cNvSpPr txBox="1"/>
          <p:nvPr/>
        </p:nvSpPr>
        <p:spPr>
          <a:xfrm>
            <a:off x="5579390" y="247973"/>
            <a:ext cx="6027549"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supervisor.xaml</a:t>
            </a:r>
          </a:p>
        </p:txBody>
      </p:sp>
    </p:spTree>
    <p:extLst>
      <p:ext uri="{BB962C8B-B14F-4D97-AF65-F5344CB8AC3E}">
        <p14:creationId xmlns:p14="http://schemas.microsoft.com/office/powerpoint/2010/main" val="2094930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8505117-9E90-B4E8-ED6C-4B052A79AD6A}"/>
              </a:ext>
            </a:extLst>
          </p:cNvPr>
          <p:cNvSpPr txBox="1"/>
          <p:nvPr/>
        </p:nvSpPr>
        <p:spPr>
          <a:xfrm>
            <a:off x="455262" y="663471"/>
            <a:ext cx="11736738" cy="5816977"/>
          </a:xfrm>
          <a:prstGeom prst="rect">
            <a:avLst/>
          </a:prstGeom>
          <a:noFill/>
        </p:spPr>
        <p:txBody>
          <a:bodyPr wrap="square">
            <a:spAutoFit/>
          </a:bodyPr>
          <a:lstStyle/>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System.Collections.Generic;</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System.Linq;</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System.Text;</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System.Threading.Tasks;</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System.Data.SqlClient;</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Xamarin.Forms;</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Xamarin.Forms.Xaml;</a:t>
            </a:r>
          </a:p>
          <a:p>
            <a:r>
              <a:rPr lang="es-DO" sz="1200" dirty="0">
                <a:solidFill>
                  <a:srgbClr val="0000FF"/>
                </a:solidFill>
                <a:latin typeface="Cascadia Mono" panose="020B0609020000020004" pitchFamily="49" charset="0"/>
              </a:rPr>
              <a:t>using</a:t>
            </a:r>
            <a:r>
              <a:rPr lang="es-DO" sz="1200" dirty="0">
                <a:solidFill>
                  <a:srgbClr val="000000"/>
                </a:solidFill>
                <a:latin typeface="Cascadia Mono" panose="020B0609020000020004" pitchFamily="49" charset="0"/>
              </a:rPr>
              <a:t> Xamarin.Essentials;</a:t>
            </a:r>
          </a:p>
          <a:p>
            <a:endParaRPr lang="es-DO" sz="1200" dirty="0">
              <a:solidFill>
                <a:srgbClr val="000000"/>
              </a:solidFill>
              <a:latin typeface="Cascadia Mono" panose="020B0609020000020004" pitchFamily="49" charset="0"/>
            </a:endParaRPr>
          </a:p>
          <a:p>
            <a:r>
              <a:rPr lang="es-DO" sz="1200" dirty="0">
                <a:solidFill>
                  <a:srgbClr val="0000FF"/>
                </a:solidFill>
                <a:latin typeface="Cascadia Mono" panose="020B0609020000020004" pitchFamily="49" charset="0"/>
              </a:rPr>
              <a:t>namespace</a:t>
            </a:r>
            <a:r>
              <a:rPr lang="es-DO" sz="1200" dirty="0">
                <a:solidFill>
                  <a:srgbClr val="000000"/>
                </a:solidFill>
                <a:latin typeface="Cascadia Mono" panose="020B0609020000020004" pitchFamily="49" charset="0"/>
              </a:rPr>
              <a:t> VENTAS_2023</a:t>
            </a:r>
          </a:p>
          <a:p>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[XamlCompilation(XamlCompilationOptions.Compile)]</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partial</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class</a:t>
            </a:r>
            <a:r>
              <a:rPr lang="en-US" sz="1200" dirty="0">
                <a:solidFill>
                  <a:srgbClr val="000000"/>
                </a:solidFill>
                <a:latin typeface="Cascadia Mono" panose="020B0609020000020004" pitchFamily="49" charset="0"/>
              </a:rPr>
              <a:t> </a:t>
            </a:r>
            <a:r>
              <a:rPr lang="en-US" sz="1200" dirty="0">
                <a:solidFill>
                  <a:srgbClr val="2B91AF"/>
                </a:solidFill>
                <a:latin typeface="Cascadia Mono" panose="020B0609020000020004" pitchFamily="49" charset="0"/>
              </a:rPr>
              <a:t>Supevisor</a:t>
            </a:r>
            <a:r>
              <a:rPr lang="en-US" sz="1200" dirty="0">
                <a:solidFill>
                  <a:srgbClr val="000000"/>
                </a:solidFill>
                <a:latin typeface="Cascadia Mono" panose="020B0609020000020004" pitchFamily="49" charset="0"/>
              </a:rPr>
              <a:t> : ContentPage</a:t>
            </a: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Variable para controlar el estado del inicio de sesión</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bool</a:t>
            </a:r>
            <a:r>
              <a:rPr lang="es-DO" sz="1200" dirty="0">
                <a:solidFill>
                  <a:srgbClr val="000000"/>
                </a:solidFill>
                <a:latin typeface="Cascadia Mono" panose="020B0609020000020004" pitchFamily="49" charset="0"/>
              </a:rPr>
              <a:t> isUserLoggedIn = </a:t>
            </a:r>
            <a:r>
              <a:rPr lang="es-DO" sz="1200" dirty="0">
                <a:solidFill>
                  <a:srgbClr val="0000FF"/>
                </a:solidFill>
                <a:latin typeface="Cascadia Mono" panose="020B0609020000020004" pitchFamily="49" charset="0"/>
              </a:rPr>
              <a:t>false</a:t>
            </a:r>
            <a:r>
              <a:rPr lang="es-DO" sz="1200" dirty="0">
                <a:solidFill>
                  <a:srgbClr val="000000"/>
                </a:solidFill>
                <a:latin typeface="Cascadia Mono" panose="020B0609020000020004" pitchFamily="49" charset="0"/>
              </a:rPr>
              <a:t>;</a:t>
            </a: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Clase que define la estructura de los elementos en la lista</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public</a:t>
            </a:r>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class</a:t>
            </a:r>
            <a:r>
              <a:rPr lang="es-DO" sz="1200" dirty="0">
                <a:solidFill>
                  <a:srgbClr val="000000"/>
                </a:solidFill>
                <a:latin typeface="Cascadia Mono" panose="020B0609020000020004" pitchFamily="49" charset="0"/>
              </a:rPr>
              <a:t> </a:t>
            </a:r>
            <a:r>
              <a:rPr lang="es-DO" sz="1200" dirty="0">
                <a:solidFill>
                  <a:srgbClr val="2B91AF"/>
                </a:solidFill>
                <a:latin typeface="Cascadia Mono" panose="020B0609020000020004" pitchFamily="49" charset="0"/>
              </a:rPr>
              <a:t>MyTableList</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Id_usuario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string</a:t>
            </a:r>
            <a:r>
              <a:rPr lang="en-US" sz="1200" dirty="0">
                <a:solidFill>
                  <a:srgbClr val="000000"/>
                </a:solidFill>
                <a:latin typeface="Cascadia Mono" panose="020B0609020000020004" pitchFamily="49" charset="0"/>
              </a:rPr>
              <a:t> Nombre_user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string</a:t>
            </a:r>
            <a:r>
              <a:rPr lang="en-US" sz="1200" dirty="0">
                <a:solidFill>
                  <a:srgbClr val="000000"/>
                </a:solidFill>
                <a:latin typeface="Cascadia Mono" panose="020B0609020000020004" pitchFamily="49" charset="0"/>
              </a:rPr>
              <a:t> Telefono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public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string</a:t>
            </a:r>
            <a:r>
              <a:rPr lang="en-US" sz="1200" dirty="0">
                <a:solidFill>
                  <a:srgbClr val="000000"/>
                </a:solidFill>
                <a:latin typeface="Cascadia Mono" panose="020B0609020000020004" pitchFamily="49" charset="0"/>
              </a:rPr>
              <a:t> Email { </a:t>
            </a:r>
            <a:r>
              <a:rPr lang="en-US" sz="1200" dirty="0">
                <a:solidFill>
                  <a:srgbClr val="0000FF"/>
                </a:solidFill>
                <a:latin typeface="Cascadia Mono" panose="020B0609020000020004" pitchFamily="49" charset="0"/>
              </a:rPr>
              <a:t>get</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set</a:t>
            </a:r>
            <a:r>
              <a:rPr lang="en-US"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Objeto para manejar la conexión a la base de datos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SqlConnection sqlConnection;</a:t>
            </a:r>
          </a:p>
          <a:p>
            <a:endParaRPr lang="es-DO" sz="1200" dirty="0">
              <a:solidFill>
                <a:srgbClr val="000000"/>
              </a:solidFill>
              <a:latin typeface="Cascadia Mono" panose="020B0609020000020004" pitchFamily="49" charset="0"/>
            </a:endParaRPr>
          </a:p>
        </p:txBody>
      </p:sp>
      <p:sp>
        <p:nvSpPr>
          <p:cNvPr id="6" name="CuadroTexto 5">
            <a:extLst>
              <a:ext uri="{FF2B5EF4-FFF2-40B4-BE49-F238E27FC236}">
                <a16:creationId xmlns:a16="http://schemas.microsoft.com/office/drawing/2014/main" id="{E9E68750-ED4B-9A8F-57EC-FC673F725034}"/>
              </a:ext>
            </a:extLst>
          </p:cNvPr>
          <p:cNvSpPr txBox="1"/>
          <p:nvPr/>
        </p:nvSpPr>
        <p:spPr>
          <a:xfrm>
            <a:off x="5579390" y="247973"/>
            <a:ext cx="6027549"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supervisor.xaml.cs</a:t>
            </a:r>
          </a:p>
        </p:txBody>
      </p:sp>
      <p:sp>
        <p:nvSpPr>
          <p:cNvPr id="2" name="Flecha: hacia abajo 1">
            <a:extLst>
              <a:ext uri="{FF2B5EF4-FFF2-40B4-BE49-F238E27FC236}">
                <a16:creationId xmlns:a16="http://schemas.microsoft.com/office/drawing/2014/main" id="{56B9A932-818B-2EA4-2E14-500D79CDDEE4}"/>
              </a:ext>
            </a:extLst>
          </p:cNvPr>
          <p:cNvSpPr/>
          <p:nvPr/>
        </p:nvSpPr>
        <p:spPr>
          <a:xfrm>
            <a:off x="10151390" y="4084603"/>
            <a:ext cx="1038387" cy="1824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754625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E4B3-C69B-FCB9-6A5E-CC9C5F556D17}"/>
              </a:ext>
            </a:extLst>
          </p:cNvPr>
          <p:cNvSpPr txBox="1"/>
          <p:nvPr/>
        </p:nvSpPr>
        <p:spPr>
          <a:xfrm>
            <a:off x="259596" y="503837"/>
            <a:ext cx="11519115" cy="5816977"/>
          </a:xfrm>
          <a:prstGeom prst="rect">
            <a:avLst/>
          </a:prstGeom>
          <a:noFill/>
        </p:spPr>
        <p:txBody>
          <a:bodyPr wrap="square">
            <a:spAutoFit/>
          </a:bodyPr>
          <a:lstStyle/>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public</a:t>
            </a:r>
            <a:r>
              <a:rPr lang="es-DO" sz="1200" dirty="0">
                <a:solidFill>
                  <a:srgbClr val="000000"/>
                </a:solidFill>
                <a:latin typeface="Cascadia Mono" panose="020B0609020000020004" pitchFamily="49" charset="0"/>
              </a:rPr>
              <a:t> </a:t>
            </a:r>
            <a:r>
              <a:rPr lang="es-DO" sz="1200" dirty="0">
                <a:solidFill>
                  <a:srgbClr val="2B91AF"/>
                </a:solidFill>
                <a:latin typeface="Cascadia Mono" panose="020B0609020000020004" pitchFamily="49" charset="0"/>
              </a:rPr>
              <a:t>Supevisor</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InitializeComponent();</a:t>
            </a: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Configuración de la cadena de conexión a la base de datos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srvrdbname = </a:t>
            </a:r>
            <a:r>
              <a:rPr lang="es-DO" sz="1200" dirty="0">
                <a:solidFill>
                  <a:srgbClr val="A31515"/>
                </a:solidFill>
                <a:latin typeface="Cascadia Mono" panose="020B0609020000020004" pitchFamily="49" charset="0"/>
              </a:rPr>
              <a:t>"LOGIN_2023"</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srvrname = </a:t>
            </a:r>
            <a:r>
              <a:rPr lang="es-DO" sz="1200" dirty="0">
                <a:solidFill>
                  <a:srgbClr val="A31515"/>
                </a:solidFill>
                <a:latin typeface="Cascadia Mono" panose="020B0609020000020004" pitchFamily="49" charset="0"/>
              </a:rPr>
              <a:t>"192.168.2.209"</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srvrusername = </a:t>
            </a:r>
            <a:r>
              <a:rPr lang="es-DO" sz="1200" dirty="0">
                <a:solidFill>
                  <a:srgbClr val="A31515"/>
                </a:solidFill>
                <a:latin typeface="Cascadia Mono" panose="020B0609020000020004" pitchFamily="49" charset="0"/>
              </a:rPr>
              <a:t>"JUANCITO"</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srvrpassword = </a:t>
            </a:r>
            <a:r>
              <a:rPr lang="es-DO" sz="1200" dirty="0">
                <a:solidFill>
                  <a:srgbClr val="A31515"/>
                </a:solidFill>
                <a:latin typeface="Cascadia Mono" panose="020B0609020000020004" pitchFamily="49" charset="0"/>
              </a:rPr>
              <a:t>"123456"</a:t>
            </a:r>
            <a:r>
              <a:rPr lang="es-DO" sz="12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 sqlconn = </a:t>
            </a:r>
            <a:r>
              <a:rPr lang="es-DO" sz="1000" dirty="0">
                <a:solidFill>
                  <a:srgbClr val="A31515"/>
                </a:solidFill>
                <a:latin typeface="Cascadia Mono" panose="020B0609020000020004" pitchFamily="49" charset="0"/>
              </a:rPr>
              <a:t>$"Data Source=</a:t>
            </a:r>
            <a:r>
              <a:rPr lang="es-DO" sz="1000" dirty="0">
                <a:solidFill>
                  <a:srgbClr val="000000"/>
                </a:solidFill>
                <a:latin typeface="Cascadia Mono" panose="020B0609020000020004" pitchFamily="49" charset="0"/>
              </a:rPr>
              <a:t>{srvrname}</a:t>
            </a:r>
            <a:r>
              <a:rPr lang="es-DO" sz="1000" dirty="0">
                <a:solidFill>
                  <a:srgbClr val="A31515"/>
                </a:solidFill>
                <a:latin typeface="Cascadia Mono" panose="020B0609020000020004" pitchFamily="49" charset="0"/>
              </a:rPr>
              <a:t>;Initial Catalog=</a:t>
            </a:r>
            <a:r>
              <a:rPr lang="es-DO" sz="1000" dirty="0">
                <a:solidFill>
                  <a:srgbClr val="000000"/>
                </a:solidFill>
                <a:latin typeface="Cascadia Mono" panose="020B0609020000020004" pitchFamily="49" charset="0"/>
              </a:rPr>
              <a:t>{srvrdbname}</a:t>
            </a:r>
            <a:r>
              <a:rPr lang="es-DO" sz="1000" dirty="0">
                <a:solidFill>
                  <a:srgbClr val="A31515"/>
                </a:solidFill>
                <a:latin typeface="Cascadia Mono" panose="020B0609020000020004" pitchFamily="49" charset="0"/>
              </a:rPr>
              <a:t>;User ID=</a:t>
            </a:r>
            <a:r>
              <a:rPr lang="es-DO" sz="1000" dirty="0">
                <a:solidFill>
                  <a:srgbClr val="000000"/>
                </a:solidFill>
                <a:latin typeface="Cascadia Mono" panose="020B0609020000020004" pitchFamily="49" charset="0"/>
              </a:rPr>
              <a:t>{srvrusername}</a:t>
            </a:r>
            <a:r>
              <a:rPr lang="es-DO" sz="1000" dirty="0">
                <a:solidFill>
                  <a:srgbClr val="A31515"/>
                </a:solidFill>
                <a:latin typeface="Cascadia Mono" panose="020B0609020000020004" pitchFamily="49" charset="0"/>
              </a:rPr>
              <a:t>;Password=</a:t>
            </a:r>
            <a:r>
              <a:rPr lang="es-DO" sz="1000" dirty="0">
                <a:solidFill>
                  <a:srgbClr val="000000"/>
                </a:solidFill>
                <a:latin typeface="Cascadia Mono" panose="020B0609020000020004" pitchFamily="49" charset="0"/>
              </a:rPr>
              <a:t>{srvrpassword}</a:t>
            </a:r>
            <a:r>
              <a:rPr lang="es-DO" sz="1000" dirty="0">
                <a:solidFill>
                  <a:srgbClr val="A31515"/>
                </a:solidFill>
                <a:latin typeface="Cascadia Mono" panose="020B0609020000020004" pitchFamily="49" charset="0"/>
              </a:rPr>
              <a:t>"</a:t>
            </a:r>
            <a:r>
              <a:rPr lang="es-DO" sz="1000" dirty="0">
                <a:solidFill>
                  <a:srgbClr val="000000"/>
                </a:solidFill>
                <a:latin typeface="Cascadia Mono" panose="020B0609020000020004" pitchFamily="49" charset="0"/>
              </a:rPr>
              <a:t>;</a:t>
            </a: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Inicialización de la conexión a la base de datos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sqlConnection = </a:t>
            </a:r>
            <a:r>
              <a:rPr lang="es-DO" sz="1200" dirty="0">
                <a:solidFill>
                  <a:srgbClr val="0000FF"/>
                </a:solidFill>
                <a:latin typeface="Cascadia Mono" panose="020B0609020000020004" pitchFamily="49" charset="0"/>
              </a:rPr>
              <a:t>new</a:t>
            </a:r>
            <a:r>
              <a:rPr lang="es-DO" sz="1200" dirty="0">
                <a:solidFill>
                  <a:srgbClr val="000000"/>
                </a:solidFill>
                <a:latin typeface="Cascadia Mono" panose="020B0609020000020004" pitchFamily="49" charset="0"/>
              </a:rPr>
              <a:t> SqlConnection(sqlconn);</a:t>
            </a:r>
          </a:p>
          <a:p>
            <a:r>
              <a:rPr lang="es-DO" sz="1200" dirty="0">
                <a:solidFill>
                  <a:srgbClr val="000000"/>
                </a:solidFill>
                <a:latin typeface="Cascadia Mono" panose="020B0609020000020004" pitchFamily="49" charset="0"/>
              </a:rPr>
              <a:t>        }</a:t>
            </a: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Método para validar la conexión a la base de datos</a:t>
            </a:r>
            <a:endParaRPr lang="es-ES"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private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async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Button_Clicked(</a:t>
            </a:r>
            <a:r>
              <a:rPr lang="en-US" sz="1200" dirty="0">
                <a:solidFill>
                  <a:srgbClr val="0000FF"/>
                </a:solidFill>
                <a:latin typeface="Cascadia Mono" panose="020B0609020000020004" pitchFamily="49" charset="0"/>
              </a:rPr>
              <a:t>object</a:t>
            </a:r>
            <a:r>
              <a:rPr lang="en-US" sz="1200" dirty="0">
                <a:solidFill>
                  <a:srgbClr val="000000"/>
                </a:solidFill>
                <a:latin typeface="Cascadia Mono" panose="020B0609020000020004" pitchFamily="49" charset="0"/>
              </a:rPr>
              <a:t> sender, EventArgs e)</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try</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sqlConnection.Open(); </a:t>
            </a:r>
            <a:r>
              <a:rPr lang="es-DO" sz="1200" dirty="0">
                <a:solidFill>
                  <a:srgbClr val="008000"/>
                </a:solidFill>
                <a:latin typeface="Cascadia Mono" panose="020B0609020000020004" pitchFamily="49" charset="0"/>
              </a:rPr>
              <a:t>// Abre la conexión</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await</a:t>
            </a:r>
            <a:r>
              <a:rPr lang="es-DO" sz="1200" dirty="0">
                <a:solidFill>
                  <a:srgbClr val="000000"/>
                </a:solidFill>
                <a:latin typeface="Cascadia Mono" panose="020B0609020000020004" pitchFamily="49" charset="0"/>
              </a:rPr>
              <a:t> App.Current.MainPage.DisplayAlert(</a:t>
            </a:r>
            <a:r>
              <a:rPr lang="es-DO" sz="1200" dirty="0">
                <a:solidFill>
                  <a:srgbClr val="A31515"/>
                </a:solidFill>
                <a:latin typeface="Cascadia Mono" panose="020B0609020000020004" pitchFamily="49" charset="0"/>
              </a:rPr>
              <a:t>"Alert"</a:t>
            </a:r>
            <a:r>
              <a:rPr lang="es-DO" sz="1200" dirty="0">
                <a:solidFill>
                  <a:srgbClr val="000000"/>
                </a:solidFill>
                <a:latin typeface="Cascadia Mono" panose="020B0609020000020004" pitchFamily="49" charset="0"/>
              </a:rPr>
              <a:t>, </a:t>
            </a:r>
            <a:r>
              <a:rPr lang="es-DO" sz="1200" dirty="0">
                <a:solidFill>
                  <a:srgbClr val="A31515"/>
                </a:solidFill>
                <a:latin typeface="Cascadia Mono" panose="020B0609020000020004" pitchFamily="49" charset="0"/>
              </a:rPr>
              <a:t>"Conexión Establecida Correctamente!✔"</a:t>
            </a:r>
            <a:r>
              <a:rPr lang="es-DO" sz="1200" dirty="0">
                <a:solidFill>
                  <a:srgbClr val="000000"/>
                </a:solidFill>
                <a:latin typeface="Cascadia Mono" panose="020B0609020000020004" pitchFamily="49" charset="0"/>
              </a:rPr>
              <a:t>, </a:t>
            </a:r>
            <a:r>
              <a:rPr lang="es-DO" sz="1200" dirty="0">
                <a:solidFill>
                  <a:srgbClr val="A31515"/>
                </a:solidFill>
                <a:latin typeface="Cascadia Mono" panose="020B0609020000020004" pitchFamily="49" charset="0"/>
              </a:rPr>
              <a:t>"Ok"</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sqlConnection.Close(); </a:t>
            </a:r>
            <a:r>
              <a:rPr lang="es-DO" sz="1200" dirty="0">
                <a:solidFill>
                  <a:srgbClr val="008000"/>
                </a:solidFill>
                <a:latin typeface="Cascadia Mono" panose="020B0609020000020004" pitchFamily="49" charset="0"/>
              </a:rPr>
              <a:t>// Cierra la conexión</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catch</a:t>
            </a:r>
            <a:r>
              <a:rPr lang="es-DO" sz="1200" dirty="0">
                <a:solidFill>
                  <a:srgbClr val="000000"/>
                </a:solidFill>
                <a:latin typeface="Cascadia Mono" panose="020B0609020000020004" pitchFamily="49" charset="0"/>
              </a:rPr>
              <a:t> (Exception ex)</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Console.WriteLine(ex.Message);</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throw</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endParaRPr lang="es-DO" sz="1200" dirty="0"/>
          </a:p>
        </p:txBody>
      </p:sp>
      <p:sp>
        <p:nvSpPr>
          <p:cNvPr id="4" name="CuadroTexto 3">
            <a:extLst>
              <a:ext uri="{FF2B5EF4-FFF2-40B4-BE49-F238E27FC236}">
                <a16:creationId xmlns:a16="http://schemas.microsoft.com/office/drawing/2014/main" id="{D4A80359-C78D-8329-BE33-FEB0A3D33139}"/>
              </a:ext>
            </a:extLst>
          </p:cNvPr>
          <p:cNvSpPr txBox="1"/>
          <p:nvPr/>
        </p:nvSpPr>
        <p:spPr>
          <a:xfrm>
            <a:off x="5579390" y="247973"/>
            <a:ext cx="6027549"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supervisor.xaml.cs</a:t>
            </a:r>
          </a:p>
        </p:txBody>
      </p:sp>
      <p:sp>
        <p:nvSpPr>
          <p:cNvPr id="5" name="Flecha: hacia abajo 4">
            <a:extLst>
              <a:ext uri="{FF2B5EF4-FFF2-40B4-BE49-F238E27FC236}">
                <a16:creationId xmlns:a16="http://schemas.microsoft.com/office/drawing/2014/main" id="{F90F259F-B28E-B485-3763-0D88D42AA08D}"/>
              </a:ext>
            </a:extLst>
          </p:cNvPr>
          <p:cNvSpPr/>
          <p:nvPr/>
        </p:nvSpPr>
        <p:spPr>
          <a:xfrm>
            <a:off x="10151390" y="4084603"/>
            <a:ext cx="1038387" cy="1824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04217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0768E3-4818-6FBE-FB46-E79CA5131697}"/>
              </a:ext>
            </a:extLst>
          </p:cNvPr>
          <p:cNvSpPr txBox="1"/>
          <p:nvPr/>
        </p:nvSpPr>
        <p:spPr>
          <a:xfrm>
            <a:off x="1714224" y="1694986"/>
            <a:ext cx="9001124" cy="461665"/>
          </a:xfrm>
          <a:prstGeom prst="rect">
            <a:avLst/>
          </a:prstGeom>
          <a:noFill/>
        </p:spPr>
        <p:txBody>
          <a:bodyPr wrap="square">
            <a:spAutoFit/>
          </a:bodyPr>
          <a:lstStyle/>
          <a:p>
            <a:pPr algn="ctr"/>
            <a:r>
              <a:rPr lang="es-DO" sz="2400" b="1" dirty="0">
                <a:highlight>
                  <a:srgbClr val="FFFF00"/>
                </a:highlight>
              </a:rPr>
              <a:t>https://www.microsoft.com/en-us/sql-server/sql-server-downloads</a:t>
            </a:r>
          </a:p>
        </p:txBody>
      </p:sp>
      <p:pic>
        <p:nvPicPr>
          <p:cNvPr id="5" name="Imagen 4">
            <a:extLst>
              <a:ext uri="{FF2B5EF4-FFF2-40B4-BE49-F238E27FC236}">
                <a16:creationId xmlns:a16="http://schemas.microsoft.com/office/drawing/2014/main" id="{AEE3FF5A-2B95-79B0-906E-3D746BEB7869}"/>
              </a:ext>
            </a:extLst>
          </p:cNvPr>
          <p:cNvPicPr>
            <a:picLocks noChangeAspect="1"/>
          </p:cNvPicPr>
          <p:nvPr/>
        </p:nvPicPr>
        <p:blipFill>
          <a:blip r:embed="rId2"/>
          <a:stretch>
            <a:fillRect/>
          </a:stretch>
        </p:blipFill>
        <p:spPr>
          <a:xfrm>
            <a:off x="476089" y="2561095"/>
            <a:ext cx="10991850" cy="3657600"/>
          </a:xfrm>
          <a:prstGeom prst="rect">
            <a:avLst/>
          </a:prstGeom>
        </p:spPr>
      </p:pic>
      <p:sp>
        <p:nvSpPr>
          <p:cNvPr id="6" name="CuadroTexto 5">
            <a:extLst>
              <a:ext uri="{FF2B5EF4-FFF2-40B4-BE49-F238E27FC236}">
                <a16:creationId xmlns:a16="http://schemas.microsoft.com/office/drawing/2014/main" id="{78CD0956-025E-5645-782E-E60A6BC568C9}"/>
              </a:ext>
            </a:extLst>
          </p:cNvPr>
          <p:cNvSpPr txBox="1"/>
          <p:nvPr/>
        </p:nvSpPr>
        <p:spPr>
          <a:xfrm>
            <a:off x="476089" y="294468"/>
            <a:ext cx="11163138" cy="1015663"/>
          </a:xfrm>
          <a:prstGeom prst="rect">
            <a:avLst/>
          </a:prstGeom>
          <a:noFill/>
        </p:spPr>
        <p:txBody>
          <a:bodyPr wrap="square" rtlCol="0">
            <a:spAutoFit/>
          </a:bodyPr>
          <a:lstStyle/>
          <a:p>
            <a:pPr algn="just"/>
            <a:r>
              <a:rPr lang="es-DO" sz="2000" b="1" dirty="0"/>
              <a:t>Lo primero que necesitas en descargar e instalar el SQL Server Express, en cualquiera de estas versiones, te recomiendo que lo hagas con la  version developer, que si mas adelante tienes otros proyectos o decides trabajar con esto, pues aquí lo tendrías instalado. </a:t>
            </a:r>
          </a:p>
        </p:txBody>
      </p:sp>
    </p:spTree>
    <p:extLst>
      <p:ext uri="{BB962C8B-B14F-4D97-AF65-F5344CB8AC3E}">
        <p14:creationId xmlns:p14="http://schemas.microsoft.com/office/powerpoint/2010/main" val="3219148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5369B9F-C187-D958-8DDD-7411A6093713}"/>
              </a:ext>
            </a:extLst>
          </p:cNvPr>
          <p:cNvSpPr txBox="1"/>
          <p:nvPr/>
        </p:nvSpPr>
        <p:spPr>
          <a:xfrm>
            <a:off x="92988" y="162877"/>
            <a:ext cx="11949193" cy="6555641"/>
          </a:xfrm>
          <a:prstGeom prst="rect">
            <a:avLst/>
          </a:prstGeom>
          <a:noFill/>
        </p:spPr>
        <p:txBody>
          <a:bodyPr wrap="square">
            <a:spAutoFit/>
          </a:bodyPr>
          <a:lstStyle/>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Método para obtener datos de la base de datos y mostrarlos en la ListView</a:t>
            </a:r>
            <a:endParaRPr lang="es-ES"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private</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async</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void</a:t>
            </a:r>
            <a:r>
              <a:rPr lang="en-US" sz="1200" dirty="0">
                <a:solidFill>
                  <a:srgbClr val="000000"/>
                </a:solidFill>
                <a:latin typeface="Cascadia Mono" panose="020B0609020000020004" pitchFamily="49" charset="0"/>
              </a:rPr>
              <a:t> Getbutton_Clicked(</a:t>
            </a:r>
            <a:r>
              <a:rPr lang="en-US" sz="1200" dirty="0">
                <a:solidFill>
                  <a:srgbClr val="0000FF"/>
                </a:solidFill>
                <a:latin typeface="Cascadia Mono" panose="020B0609020000020004" pitchFamily="49" charset="0"/>
              </a:rPr>
              <a:t>object</a:t>
            </a:r>
            <a:r>
              <a:rPr lang="en-US" sz="1200" dirty="0">
                <a:solidFill>
                  <a:srgbClr val="000000"/>
                </a:solidFill>
                <a:latin typeface="Cascadia Mono" panose="020B0609020000020004" pitchFamily="49" charset="0"/>
              </a:rPr>
              <a:t> sender, EventArgs e)</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try</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List&lt;MyTableList&gt; myTableLists = </a:t>
            </a:r>
            <a:r>
              <a:rPr lang="es-DO" sz="1200" dirty="0">
                <a:solidFill>
                  <a:srgbClr val="0000FF"/>
                </a:solidFill>
                <a:latin typeface="Cascadia Mono" panose="020B0609020000020004" pitchFamily="49" charset="0"/>
              </a:rPr>
              <a:t>new</a:t>
            </a:r>
            <a:r>
              <a:rPr lang="es-DO" sz="1200" dirty="0">
                <a:solidFill>
                  <a:srgbClr val="000000"/>
                </a:solidFill>
                <a:latin typeface="Cascadia Mono" panose="020B0609020000020004" pitchFamily="49" charset="0"/>
              </a:rPr>
              <a:t> List&lt;MyTableList&gt;(); </a:t>
            </a:r>
            <a:r>
              <a:rPr lang="es-DO" sz="1200" dirty="0">
                <a:solidFill>
                  <a:srgbClr val="008000"/>
                </a:solidFill>
                <a:latin typeface="Cascadia Mono" panose="020B0609020000020004" pitchFamily="49" charset="0"/>
              </a:rPr>
              <a:t>// Lista para almacenar los datos obtenidos</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sqlConnection.Open(); </a:t>
            </a:r>
            <a:r>
              <a:rPr lang="es-DO" sz="1200" dirty="0">
                <a:solidFill>
                  <a:srgbClr val="008000"/>
                </a:solidFill>
                <a:latin typeface="Cascadia Mono" panose="020B0609020000020004" pitchFamily="49" charset="0"/>
              </a:rPr>
              <a:t>// Abre la conexión</a:t>
            </a:r>
            <a:endParaRPr lang="es-DO" sz="1200" dirty="0">
              <a:solidFill>
                <a:srgbClr val="000000"/>
              </a:solidFill>
              <a:latin typeface="Cascadia Mono" panose="020B0609020000020004" pitchFamily="49" charset="0"/>
            </a:endParaRP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 queryString = </a:t>
            </a:r>
            <a:r>
              <a:rPr lang="es-DO" sz="1200" dirty="0">
                <a:solidFill>
                  <a:srgbClr val="A31515"/>
                </a:solidFill>
                <a:latin typeface="Cascadia Mono" panose="020B0609020000020004" pitchFamily="49" charset="0"/>
              </a:rPr>
              <a:t>"Select * from dbo.usuario"</a:t>
            </a:r>
            <a:r>
              <a:rPr lang="es-DO" sz="1200" dirty="0">
                <a:solidFill>
                  <a:srgbClr val="000000"/>
                </a:solidFill>
                <a:latin typeface="Cascadia Mono" panose="020B0609020000020004" pitchFamily="49" charset="0"/>
              </a:rPr>
              <a:t>; </a:t>
            </a:r>
            <a:r>
              <a:rPr lang="es-DO" sz="1200" dirty="0">
                <a:solidFill>
                  <a:srgbClr val="008000"/>
                </a:solidFill>
                <a:latin typeface="Cascadia Mono" panose="020B0609020000020004" pitchFamily="49" charset="0"/>
              </a:rPr>
              <a:t>// Consulta SQL</a:t>
            </a:r>
            <a:endParaRPr lang="es-DO"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                SqlCommand command = </a:t>
            </a:r>
            <a:r>
              <a:rPr lang="en-US" sz="1200" dirty="0">
                <a:solidFill>
                  <a:srgbClr val="0000FF"/>
                </a:solidFill>
                <a:latin typeface="Cascadia Mono" panose="020B0609020000020004" pitchFamily="49" charset="0"/>
              </a:rPr>
              <a:t>new</a:t>
            </a:r>
            <a:r>
              <a:rPr lang="en-US" sz="1200" dirty="0">
                <a:solidFill>
                  <a:srgbClr val="000000"/>
                </a:solidFill>
                <a:latin typeface="Cascadia Mono" panose="020B0609020000020004" pitchFamily="49" charset="0"/>
              </a:rPr>
              <a:t> SqlCommand(queryString, sqlConnection);</a:t>
            </a:r>
          </a:p>
          <a:p>
            <a:r>
              <a:rPr lang="it-IT" sz="1200" dirty="0">
                <a:solidFill>
                  <a:srgbClr val="000000"/>
                </a:solidFill>
                <a:latin typeface="Cascadia Mono" panose="020B0609020000020004" pitchFamily="49" charset="0"/>
              </a:rPr>
              <a:t>                SqlDataReader reader = command.ExecuteReader(); </a:t>
            </a:r>
            <a:r>
              <a:rPr lang="it-IT" sz="1200" dirty="0">
                <a:solidFill>
                  <a:srgbClr val="008000"/>
                </a:solidFill>
                <a:latin typeface="Cascadia Mono" panose="020B0609020000020004" pitchFamily="49" charset="0"/>
              </a:rPr>
              <a:t>// Ejecuta la consulta</a:t>
            </a:r>
            <a:endParaRPr lang="it-IT" sz="1200" dirty="0">
              <a:solidFill>
                <a:srgbClr val="000000"/>
              </a:solidFill>
              <a:latin typeface="Cascadia Mono" panose="020B0609020000020004" pitchFamily="49" charset="0"/>
            </a:endParaRPr>
          </a:p>
          <a:p>
            <a:endParaRPr lang="es-DO" sz="1200" dirty="0">
              <a:solidFill>
                <a:srgbClr val="000000"/>
              </a:solidFill>
              <a:latin typeface="Cascadia Mono" panose="020B0609020000020004" pitchFamily="49" charset="0"/>
            </a:endParaRPr>
          </a:p>
          <a:p>
            <a:r>
              <a:rPr lang="es-ES" sz="1200" dirty="0">
                <a:solidFill>
                  <a:srgbClr val="000000"/>
                </a:solidFill>
                <a:latin typeface="Cascadia Mono" panose="020B0609020000020004" pitchFamily="49" charset="0"/>
              </a:rPr>
              <a:t>                </a:t>
            </a:r>
            <a:r>
              <a:rPr lang="es-ES" sz="1200" dirty="0">
                <a:solidFill>
                  <a:srgbClr val="0000FF"/>
                </a:solidFill>
                <a:latin typeface="Cascadia Mono" panose="020B0609020000020004" pitchFamily="49" charset="0"/>
              </a:rPr>
              <a:t>while</a:t>
            </a:r>
            <a:r>
              <a:rPr lang="es-ES" sz="1200" dirty="0">
                <a:solidFill>
                  <a:srgbClr val="000000"/>
                </a:solidFill>
                <a:latin typeface="Cascadia Mono" panose="020B0609020000020004" pitchFamily="49" charset="0"/>
              </a:rPr>
              <a:t> (reader.Read()) </a:t>
            </a:r>
            <a:r>
              <a:rPr lang="es-ES" sz="1200" dirty="0">
                <a:solidFill>
                  <a:srgbClr val="008000"/>
                </a:solidFill>
                <a:latin typeface="Cascadia Mono" panose="020B0609020000020004" pitchFamily="49" charset="0"/>
              </a:rPr>
              <a:t>// Recorre las filas obtenidas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Crea un objeto MyTableList y asigna sus propiedades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myTableLists.Add(</a:t>
            </a:r>
            <a:r>
              <a:rPr lang="es-DO" sz="1200" dirty="0">
                <a:solidFill>
                  <a:srgbClr val="0000FF"/>
                </a:solidFill>
                <a:latin typeface="Cascadia Mono" panose="020B0609020000020004" pitchFamily="49" charset="0"/>
              </a:rPr>
              <a:t>new</a:t>
            </a:r>
            <a:r>
              <a:rPr lang="es-DO" sz="1200" dirty="0">
                <a:solidFill>
                  <a:srgbClr val="000000"/>
                </a:solidFill>
                <a:latin typeface="Cascadia Mono" panose="020B0609020000020004" pitchFamily="49" charset="0"/>
              </a:rPr>
              <a:t> MyTableList</a:t>
            </a: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Id_usuario = Convert.ToInt32(reader[</a:t>
            </a:r>
            <a:r>
              <a:rPr lang="es-ES" sz="1200" dirty="0">
                <a:solidFill>
                  <a:srgbClr val="A31515"/>
                </a:solidFill>
                <a:latin typeface="Cascadia Mono" panose="020B0609020000020004" pitchFamily="49" charset="0"/>
              </a:rPr>
              <a:t>"id_usuario"</a:t>
            </a:r>
            <a:r>
              <a:rPr lang="es-ES"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Nombre_user = reader[</a:t>
            </a:r>
            <a:r>
              <a:rPr lang="es-DO" sz="1200" dirty="0">
                <a:solidFill>
                  <a:srgbClr val="A31515"/>
                </a:solidFill>
                <a:latin typeface="Cascadia Mono" panose="020B0609020000020004" pitchFamily="49" charset="0"/>
              </a:rPr>
              <a:t>"nombre_user"</a:t>
            </a:r>
            <a:r>
              <a:rPr lang="es-DO" sz="1200" dirty="0">
                <a:solidFill>
                  <a:srgbClr val="000000"/>
                </a:solidFill>
                <a:latin typeface="Cascadia Mono" panose="020B0609020000020004" pitchFamily="49" charset="0"/>
              </a:rPr>
              <a:t>].ToString(),</a:t>
            </a:r>
          </a:p>
          <a:p>
            <a:r>
              <a:rPr lang="es-DO" sz="1200" dirty="0">
                <a:solidFill>
                  <a:srgbClr val="000000"/>
                </a:solidFill>
                <a:latin typeface="Cascadia Mono" panose="020B0609020000020004" pitchFamily="49" charset="0"/>
              </a:rPr>
              <a:t>                        Telefono = reader[</a:t>
            </a:r>
            <a:r>
              <a:rPr lang="es-DO" sz="1200" dirty="0">
                <a:solidFill>
                  <a:srgbClr val="A31515"/>
                </a:solidFill>
                <a:latin typeface="Cascadia Mono" panose="020B0609020000020004" pitchFamily="49" charset="0"/>
              </a:rPr>
              <a:t>"telefono"</a:t>
            </a:r>
            <a:r>
              <a:rPr lang="es-DO" sz="1200" dirty="0">
                <a:solidFill>
                  <a:srgbClr val="000000"/>
                </a:solidFill>
                <a:latin typeface="Cascadia Mono" panose="020B0609020000020004" pitchFamily="49" charset="0"/>
              </a:rPr>
              <a:t>].ToString(),</a:t>
            </a:r>
          </a:p>
          <a:p>
            <a:r>
              <a:rPr lang="es-DO" sz="1200" dirty="0">
                <a:solidFill>
                  <a:srgbClr val="000000"/>
                </a:solidFill>
                <a:latin typeface="Cascadia Mono" panose="020B0609020000020004" pitchFamily="49" charset="0"/>
              </a:rPr>
              <a:t>                        Email = reader[</a:t>
            </a:r>
            <a:r>
              <a:rPr lang="es-DO" sz="1200" dirty="0">
                <a:solidFill>
                  <a:srgbClr val="A31515"/>
                </a:solidFill>
                <a:latin typeface="Cascadia Mono" panose="020B0609020000020004" pitchFamily="49" charset="0"/>
              </a:rPr>
              <a:t>"email"</a:t>
            </a:r>
            <a:r>
              <a:rPr lang="es-DO" sz="1200" dirty="0">
                <a:solidFill>
                  <a:srgbClr val="000000"/>
                </a:solidFill>
                <a:latin typeface="Cascadia Mono" panose="020B0609020000020004" pitchFamily="49" charset="0"/>
              </a:rPr>
              <a:t>].ToString(),</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reader.Close();</a:t>
            </a:r>
          </a:p>
          <a:p>
            <a:r>
              <a:rPr lang="es-DO" sz="1200" dirty="0">
                <a:solidFill>
                  <a:srgbClr val="000000"/>
                </a:solidFill>
                <a:latin typeface="Cascadia Mono" panose="020B0609020000020004" pitchFamily="49" charset="0"/>
              </a:rPr>
              <a:t>                sqlConnection.Close(); </a:t>
            </a:r>
            <a:r>
              <a:rPr lang="es-DO" sz="1200" dirty="0">
                <a:solidFill>
                  <a:srgbClr val="008000"/>
                </a:solidFill>
                <a:latin typeface="Cascadia Mono" panose="020B0609020000020004" pitchFamily="49" charset="0"/>
              </a:rPr>
              <a:t>// Cierra la conexión</a:t>
            </a:r>
            <a:endParaRPr lang="es-DO" sz="1200" dirty="0">
              <a:solidFill>
                <a:srgbClr val="000000"/>
              </a:solidFill>
              <a:latin typeface="Cascadia Mono" panose="020B0609020000020004" pitchFamily="49" charset="0"/>
            </a:endParaRP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MyListView.ItemsSource = myTableLists; </a:t>
            </a:r>
            <a:r>
              <a:rPr lang="es-DO" sz="1200" dirty="0">
                <a:solidFill>
                  <a:srgbClr val="008000"/>
                </a:solidFill>
                <a:latin typeface="Cascadia Mono" panose="020B0609020000020004" pitchFamily="49" charset="0"/>
              </a:rPr>
              <a:t>// Asigna los datos a la ListView</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catch</a:t>
            </a:r>
            <a:r>
              <a:rPr lang="es-DO" sz="1200" dirty="0">
                <a:solidFill>
                  <a:srgbClr val="000000"/>
                </a:solidFill>
                <a:latin typeface="Cascadia Mono" panose="020B0609020000020004" pitchFamily="49" charset="0"/>
              </a:rPr>
              <a:t> (Exception ex)</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await</a:t>
            </a:r>
            <a:r>
              <a:rPr lang="es-DO" sz="1200" dirty="0">
                <a:solidFill>
                  <a:srgbClr val="000000"/>
                </a:solidFill>
                <a:latin typeface="Cascadia Mono" panose="020B0609020000020004" pitchFamily="49" charset="0"/>
              </a:rPr>
              <a:t> App.Current.MainPage.DisplayAlert(</a:t>
            </a:r>
            <a:r>
              <a:rPr lang="es-DO" sz="1200" dirty="0">
                <a:solidFill>
                  <a:srgbClr val="A31515"/>
                </a:solidFill>
                <a:latin typeface="Cascadia Mono" panose="020B0609020000020004" pitchFamily="49" charset="0"/>
              </a:rPr>
              <a:t>"Alerta"</a:t>
            </a:r>
            <a:r>
              <a:rPr lang="es-DO" sz="1200" dirty="0">
                <a:solidFill>
                  <a:srgbClr val="000000"/>
                </a:solidFill>
                <a:latin typeface="Cascadia Mono" panose="020B0609020000020004" pitchFamily="49" charset="0"/>
              </a:rPr>
              <a:t>, ex.Message, </a:t>
            </a:r>
            <a:r>
              <a:rPr lang="es-DO" sz="1200" dirty="0">
                <a:solidFill>
                  <a:srgbClr val="A31515"/>
                </a:solidFill>
                <a:latin typeface="Cascadia Mono" panose="020B0609020000020004" pitchFamily="49" charset="0"/>
              </a:rPr>
              <a:t>"Ok"</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throw</a:t>
            </a:r>
            <a:r>
              <a:rPr lang="es-DO"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endParaRPr lang="es-DO" sz="1200" dirty="0"/>
          </a:p>
        </p:txBody>
      </p:sp>
      <p:sp>
        <p:nvSpPr>
          <p:cNvPr id="4" name="CuadroTexto 3">
            <a:extLst>
              <a:ext uri="{FF2B5EF4-FFF2-40B4-BE49-F238E27FC236}">
                <a16:creationId xmlns:a16="http://schemas.microsoft.com/office/drawing/2014/main" id="{EF192AF8-BB99-4878-89D9-E85D983F7737}"/>
              </a:ext>
            </a:extLst>
          </p:cNvPr>
          <p:cNvSpPr txBox="1"/>
          <p:nvPr/>
        </p:nvSpPr>
        <p:spPr>
          <a:xfrm>
            <a:off x="8644180" y="162877"/>
            <a:ext cx="3547820" cy="830997"/>
          </a:xfrm>
          <a:prstGeom prst="rect">
            <a:avLst/>
          </a:prstGeom>
          <a:noFill/>
        </p:spPr>
        <p:txBody>
          <a:bodyPr wrap="square" rtlCol="0">
            <a:spAutoFit/>
          </a:bodyPr>
          <a:lstStyle/>
          <a:p>
            <a:pPr algn="ctr"/>
            <a:r>
              <a:rPr lang="es-DO" sz="2400" dirty="0">
                <a:highlight>
                  <a:srgbClr val="00FF00"/>
                </a:highlight>
              </a:rPr>
              <a:t>Codigo de </a:t>
            </a:r>
            <a:r>
              <a:rPr lang="es-DO" sz="2400" b="1" dirty="0">
                <a:highlight>
                  <a:srgbClr val="00FF00"/>
                </a:highlight>
              </a:rPr>
              <a:t>supervisor.xaml.cs</a:t>
            </a:r>
          </a:p>
        </p:txBody>
      </p:sp>
      <p:sp>
        <p:nvSpPr>
          <p:cNvPr id="5" name="Flecha: hacia abajo 4">
            <a:extLst>
              <a:ext uri="{FF2B5EF4-FFF2-40B4-BE49-F238E27FC236}">
                <a16:creationId xmlns:a16="http://schemas.microsoft.com/office/drawing/2014/main" id="{BFAF2A3B-EAE6-7F25-5DCB-F71750635DB6}"/>
              </a:ext>
            </a:extLst>
          </p:cNvPr>
          <p:cNvSpPr/>
          <p:nvPr/>
        </p:nvSpPr>
        <p:spPr>
          <a:xfrm>
            <a:off x="10151390" y="4084603"/>
            <a:ext cx="1038387" cy="1824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424387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795DB9B-FC07-3E01-820E-2D6F0C296EFB}"/>
              </a:ext>
            </a:extLst>
          </p:cNvPr>
          <p:cNvSpPr txBox="1"/>
          <p:nvPr/>
        </p:nvSpPr>
        <p:spPr>
          <a:xfrm>
            <a:off x="291884" y="251207"/>
            <a:ext cx="11608231" cy="6355586"/>
          </a:xfrm>
          <a:prstGeom prst="rect">
            <a:avLst/>
          </a:prstGeom>
          <a:noFill/>
        </p:spPr>
        <p:txBody>
          <a:bodyPr wrap="square">
            <a:spAutoFit/>
          </a:bodyPr>
          <a:lstStyle/>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Método para realizar una búsqueda en la base de datos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private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void</a:t>
            </a:r>
            <a:r>
              <a:rPr lang="en-US" sz="1100" dirty="0">
                <a:solidFill>
                  <a:srgbClr val="000000"/>
                </a:solidFill>
                <a:latin typeface="Cascadia Mono" panose="020B0609020000020004" pitchFamily="49" charset="0"/>
              </a:rPr>
              <a:t> Buscar_Clicked(</a:t>
            </a:r>
            <a:r>
              <a:rPr lang="en-US" sz="1100" dirty="0">
                <a:solidFill>
                  <a:srgbClr val="0000FF"/>
                </a:solidFill>
                <a:latin typeface="Cascadia Mono" panose="020B0609020000020004" pitchFamily="49" charset="0"/>
              </a:rPr>
              <a:t>object</a:t>
            </a:r>
            <a:r>
              <a:rPr lang="en-US" sz="1100" dirty="0">
                <a:solidFill>
                  <a:srgbClr val="000000"/>
                </a:solidFill>
                <a:latin typeface="Cascadia Mono" panose="020B0609020000020004" pitchFamily="49" charset="0"/>
              </a:rPr>
              <a:t> sender, EventArgs e)</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 (implementación para buscar en la base de datos)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.IsNullOrWhiteSpace(id_usuario.Text))</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resultadoBusqueda.Text = </a:t>
            </a:r>
            <a:r>
              <a:rPr lang="es-ES" sz="1100" dirty="0">
                <a:solidFill>
                  <a:srgbClr val="A31515"/>
                </a:solidFill>
                <a:latin typeface="Cascadia Mono" panose="020B0609020000020004" pitchFamily="49" charset="0"/>
              </a:rPr>
              <a:t>"Por favor, introduzca un criterio de búsqueda."</a:t>
            </a:r>
            <a:r>
              <a:rPr lang="es-ES"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resultadoBusqueda.TextColor = Color.Red;</a:t>
            </a:r>
          </a:p>
          <a:p>
            <a:r>
              <a:rPr lang="es-DO" sz="1100" dirty="0">
                <a:solidFill>
                  <a:srgbClr val="000000"/>
                </a:solidFill>
                <a:latin typeface="Cascadia Mono" panose="020B0609020000020004" pitchFamily="49" charset="0"/>
              </a:rPr>
              <a:t>                resultadoBusqueda.HorizontalTextAlignment = TextAlignment.Center;</a:t>
            </a:r>
          </a:p>
          <a:p>
            <a:r>
              <a:rPr lang="es-DO" sz="1100" dirty="0">
                <a:solidFill>
                  <a:srgbClr val="000000"/>
                </a:solidFill>
                <a:latin typeface="Cascadia Mono" panose="020B0609020000020004" pitchFamily="49" charset="0"/>
              </a:rPr>
              <a:t>                resultadoBusqueda.FontAttributes = FontAttributes.Bold;</a:t>
            </a:r>
          </a:p>
          <a:p>
            <a:r>
              <a:rPr lang="es-DO" sz="1100" dirty="0">
                <a:solidFill>
                  <a:srgbClr val="000000"/>
                </a:solidFill>
                <a:latin typeface="Cascadia Mono" panose="020B0609020000020004" pitchFamily="49" charset="0"/>
              </a:rPr>
              <a:t>                resultadoBusqueda.FontSize = 22;</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return</a:t>
            </a:r>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 consultaSQL = </a:t>
            </a:r>
            <a:r>
              <a:rPr lang="en-US" sz="1100" dirty="0">
                <a:solidFill>
                  <a:srgbClr val="A31515"/>
                </a:solidFill>
                <a:latin typeface="Cascadia Mono" panose="020B0609020000020004" pitchFamily="49" charset="0"/>
              </a:rPr>
              <a:t>"Select * from dbo.usuario WHERE 1 = 1"</a:t>
            </a:r>
            <a:r>
              <a:rPr lang="en-US" sz="1100" dirty="0">
                <a:solidFill>
                  <a:srgbClr val="000000"/>
                </a:solidFill>
                <a:latin typeface="Cascadia Mono" panose="020B0609020000020004" pitchFamily="49" charset="0"/>
              </a:rPr>
              <a:t>;</a:t>
            </a:r>
          </a:p>
          <a:p>
            <a:endParaRPr lang="es-DO"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.TryParse(id_usuario.Text, </a:t>
            </a:r>
            <a:r>
              <a:rPr lang="en-US" sz="1100" dirty="0">
                <a:solidFill>
                  <a:srgbClr val="0000FF"/>
                </a:solidFill>
                <a:latin typeface="Cascadia Mono" panose="020B0609020000020004" pitchFamily="49" charset="0"/>
              </a:rPr>
              <a:t>out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 idUsuarioValue))</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consultaSQL += </a:t>
            </a:r>
            <a:r>
              <a:rPr lang="es-DO" sz="1100" dirty="0">
                <a:solidFill>
                  <a:srgbClr val="A31515"/>
                </a:solidFill>
                <a:latin typeface="Cascadia Mono" panose="020B0609020000020004" pitchFamily="49" charset="0"/>
              </a:rPr>
              <a:t>" AND id_usuario = @valorBusqueda"</a:t>
            </a:r>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else</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consultaSQL += </a:t>
            </a:r>
            <a:r>
              <a:rPr lang="en-US" sz="1100" dirty="0">
                <a:solidFill>
                  <a:srgbClr val="A31515"/>
                </a:solidFill>
                <a:latin typeface="Cascadia Mono" panose="020B0609020000020004" pitchFamily="49" charset="0"/>
              </a:rPr>
              <a:t>" AND (nombre_user LIKE @valorBusqueda OR telefono = @valorBusqueda OR email = @valorBusqueda)"</a:t>
            </a:r>
            <a:r>
              <a:rPr lang="en-US"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SqlCommand comando = </a:t>
            </a:r>
            <a:r>
              <a:rPr lang="en-US" sz="1100" dirty="0">
                <a:solidFill>
                  <a:srgbClr val="0000FF"/>
                </a:solidFill>
                <a:latin typeface="Cascadia Mono" panose="020B0609020000020004" pitchFamily="49" charset="0"/>
              </a:rPr>
              <a:t>new</a:t>
            </a:r>
            <a:r>
              <a:rPr lang="en-US" sz="1100" dirty="0">
                <a:solidFill>
                  <a:srgbClr val="000000"/>
                </a:solidFill>
                <a:latin typeface="Cascadia Mono" panose="020B0609020000020004" pitchFamily="49" charset="0"/>
              </a:rPr>
              <a:t> SqlCommand(consultaSQL, sqlConnection);</a:t>
            </a:r>
          </a:p>
          <a:p>
            <a:endParaRPr lang="es-DO"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int</a:t>
            </a:r>
            <a:r>
              <a:rPr lang="en-US" sz="1100" dirty="0">
                <a:solidFill>
                  <a:srgbClr val="000000"/>
                </a:solidFill>
                <a:latin typeface="Cascadia Mono" panose="020B0609020000020004" pitchFamily="49" charset="0"/>
              </a:rPr>
              <a:t>.TryParse(id_usuario.Text, </a:t>
            </a:r>
            <a:r>
              <a:rPr lang="en-US" sz="1100" dirty="0">
                <a:solidFill>
                  <a:srgbClr val="0000FF"/>
                </a:solidFill>
                <a:latin typeface="Cascadia Mono" panose="020B0609020000020004" pitchFamily="49" charset="0"/>
              </a:rPr>
              <a:t>out</a:t>
            </a:r>
            <a:r>
              <a:rPr lang="en-US" sz="1100" dirty="0">
                <a:solidFill>
                  <a:srgbClr val="000000"/>
                </a:solidFill>
                <a:latin typeface="Cascadia Mono" panose="020B0609020000020004" pitchFamily="49" charset="0"/>
              </a:rPr>
              <a:t> _))</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comando.Parameters.AddWithValue(</a:t>
            </a:r>
            <a:r>
              <a:rPr lang="es-ES" sz="1100" dirty="0">
                <a:solidFill>
                  <a:srgbClr val="A31515"/>
                </a:solidFill>
                <a:latin typeface="Cascadia Mono" panose="020B0609020000020004" pitchFamily="49" charset="0"/>
              </a:rPr>
              <a:t>"@valorBusqueda"</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a:t>
            </a:r>
            <a:r>
              <a:rPr lang="es-ES" sz="1100" dirty="0">
                <a:solidFill>
                  <a:srgbClr val="000000"/>
                </a:solidFill>
                <a:latin typeface="Cascadia Mono" panose="020B0609020000020004" pitchFamily="49" charset="0"/>
              </a:rPr>
              <a:t> + id_usuario.Text + </a:t>
            </a:r>
            <a:r>
              <a:rPr lang="es-ES" sz="1100" dirty="0">
                <a:solidFill>
                  <a:srgbClr val="A31515"/>
                </a:solidFill>
                <a:latin typeface="Cascadia Mono" panose="020B0609020000020004" pitchFamily="49" charset="0"/>
              </a:rPr>
              <a:t>"%"</a:t>
            </a:r>
            <a:r>
              <a:rPr lang="es-ES"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else</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comando.Parameters.AddWithValue(</a:t>
            </a:r>
            <a:r>
              <a:rPr lang="es-ES" sz="1100" dirty="0">
                <a:solidFill>
                  <a:srgbClr val="A31515"/>
                </a:solidFill>
                <a:latin typeface="Cascadia Mono" panose="020B0609020000020004" pitchFamily="49" charset="0"/>
              </a:rPr>
              <a:t>"@valorBusqueda"</a:t>
            </a:r>
            <a:r>
              <a:rPr lang="es-ES" sz="1100" dirty="0">
                <a:solidFill>
                  <a:srgbClr val="000000"/>
                </a:solidFill>
                <a:latin typeface="Cascadia Mono" panose="020B0609020000020004" pitchFamily="49" charset="0"/>
              </a:rPr>
              <a:t>, id_usuario.Text);</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sqlConnection.Open();</a:t>
            </a:r>
            <a:endParaRPr lang="es-DO" sz="1100" dirty="0"/>
          </a:p>
        </p:txBody>
      </p:sp>
      <p:sp>
        <p:nvSpPr>
          <p:cNvPr id="4" name="CuadroTexto 3">
            <a:extLst>
              <a:ext uri="{FF2B5EF4-FFF2-40B4-BE49-F238E27FC236}">
                <a16:creationId xmlns:a16="http://schemas.microsoft.com/office/drawing/2014/main" id="{D29AD225-F698-6644-A9DD-CA94107FBB77}"/>
              </a:ext>
            </a:extLst>
          </p:cNvPr>
          <p:cNvSpPr txBox="1"/>
          <p:nvPr/>
        </p:nvSpPr>
        <p:spPr>
          <a:xfrm>
            <a:off x="8644180" y="162877"/>
            <a:ext cx="3547820" cy="830997"/>
          </a:xfrm>
          <a:prstGeom prst="rect">
            <a:avLst/>
          </a:prstGeom>
          <a:noFill/>
        </p:spPr>
        <p:txBody>
          <a:bodyPr wrap="square" rtlCol="0">
            <a:spAutoFit/>
          </a:bodyPr>
          <a:lstStyle/>
          <a:p>
            <a:pPr algn="ctr"/>
            <a:r>
              <a:rPr lang="es-DO" sz="2400" dirty="0">
                <a:highlight>
                  <a:srgbClr val="00FF00"/>
                </a:highlight>
              </a:rPr>
              <a:t>Codigo de </a:t>
            </a:r>
            <a:r>
              <a:rPr lang="es-DO" sz="2400" b="1" dirty="0">
                <a:highlight>
                  <a:srgbClr val="00FF00"/>
                </a:highlight>
              </a:rPr>
              <a:t>supervisor.xaml.cs</a:t>
            </a:r>
          </a:p>
        </p:txBody>
      </p:sp>
      <p:sp>
        <p:nvSpPr>
          <p:cNvPr id="5" name="Flecha: hacia abajo 4">
            <a:extLst>
              <a:ext uri="{FF2B5EF4-FFF2-40B4-BE49-F238E27FC236}">
                <a16:creationId xmlns:a16="http://schemas.microsoft.com/office/drawing/2014/main" id="{BCEEAD8A-2730-D495-A132-9B8698E107CE}"/>
              </a:ext>
            </a:extLst>
          </p:cNvPr>
          <p:cNvSpPr/>
          <p:nvPr/>
        </p:nvSpPr>
        <p:spPr>
          <a:xfrm>
            <a:off x="10647335" y="4782786"/>
            <a:ext cx="1038387" cy="1824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56261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FBD1F16-D33D-4A7E-A4BE-E058D1E17CCF}"/>
              </a:ext>
            </a:extLst>
          </p:cNvPr>
          <p:cNvSpPr txBox="1"/>
          <p:nvPr/>
        </p:nvSpPr>
        <p:spPr>
          <a:xfrm>
            <a:off x="275095" y="520511"/>
            <a:ext cx="11240146" cy="5816977"/>
          </a:xfrm>
          <a:prstGeom prst="rect">
            <a:avLst/>
          </a:prstGeom>
          <a:noFill/>
        </p:spPr>
        <p:txBody>
          <a:bodyPr wrap="square">
            <a:spAutoFit/>
          </a:bodyPr>
          <a:lstStyle/>
          <a:p>
            <a:r>
              <a:rPr lang="es-DO" sz="1200" dirty="0">
                <a:solidFill>
                  <a:srgbClr val="000000"/>
                </a:solidFill>
                <a:latin typeface="Cascadia Mono" panose="020B0609020000020004" pitchFamily="49" charset="0"/>
              </a:rPr>
              <a:t> SqlDataReader registro = comando.ExecuteReader();</a:t>
            </a: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if</a:t>
            </a:r>
            <a:r>
              <a:rPr lang="es-DO" sz="1200" dirty="0">
                <a:solidFill>
                  <a:srgbClr val="000000"/>
                </a:solidFill>
                <a:latin typeface="Cascadia Mono" panose="020B0609020000020004" pitchFamily="49" charset="0"/>
              </a:rPr>
              <a:t> (registro.Read())</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nombre_user.Text = registro[</a:t>
            </a:r>
            <a:r>
              <a:rPr lang="es-DO" sz="1200" dirty="0">
                <a:solidFill>
                  <a:srgbClr val="A31515"/>
                </a:solidFill>
                <a:latin typeface="Cascadia Mono" panose="020B0609020000020004" pitchFamily="49" charset="0"/>
              </a:rPr>
              <a:t>"nombre_user"</a:t>
            </a:r>
            <a:r>
              <a:rPr lang="es-DO" sz="1200" dirty="0">
                <a:solidFill>
                  <a:srgbClr val="000000"/>
                </a:solidFill>
                <a:latin typeface="Cascadia Mono" panose="020B0609020000020004" pitchFamily="49" charset="0"/>
              </a:rPr>
              <a:t>].ToString();</a:t>
            </a:r>
          </a:p>
          <a:p>
            <a:r>
              <a:rPr lang="it-IT" sz="1200" dirty="0">
                <a:solidFill>
                  <a:srgbClr val="000000"/>
                </a:solidFill>
                <a:latin typeface="Cascadia Mono" panose="020B0609020000020004" pitchFamily="49" charset="0"/>
              </a:rPr>
              <a:t>                telefono.Text = registro[</a:t>
            </a:r>
            <a:r>
              <a:rPr lang="it-IT" sz="1200" dirty="0">
                <a:solidFill>
                  <a:srgbClr val="A31515"/>
                </a:solidFill>
                <a:latin typeface="Cascadia Mono" panose="020B0609020000020004" pitchFamily="49" charset="0"/>
              </a:rPr>
              <a:t>"telefono"</a:t>
            </a:r>
            <a:r>
              <a:rPr lang="it-IT" sz="1200" dirty="0">
                <a:solidFill>
                  <a:srgbClr val="000000"/>
                </a:solidFill>
                <a:latin typeface="Cascadia Mono" panose="020B0609020000020004" pitchFamily="49" charset="0"/>
              </a:rPr>
              <a:t>].ToString();</a:t>
            </a:r>
          </a:p>
          <a:p>
            <a:r>
              <a:rPr lang="es-DO" sz="1200" dirty="0">
                <a:solidFill>
                  <a:srgbClr val="000000"/>
                </a:solidFill>
                <a:latin typeface="Cascadia Mono" panose="020B0609020000020004" pitchFamily="49" charset="0"/>
              </a:rPr>
              <a:t>                email.Text = registro[</a:t>
            </a:r>
            <a:r>
              <a:rPr lang="es-DO" sz="1200" dirty="0">
                <a:solidFill>
                  <a:srgbClr val="A31515"/>
                </a:solidFill>
                <a:latin typeface="Cascadia Mono" panose="020B0609020000020004" pitchFamily="49" charset="0"/>
              </a:rPr>
              <a:t>"email"</a:t>
            </a:r>
            <a:r>
              <a:rPr lang="es-DO" sz="1200" dirty="0">
                <a:solidFill>
                  <a:srgbClr val="000000"/>
                </a:solidFill>
                <a:latin typeface="Cascadia Mono" panose="020B0609020000020004" pitchFamily="49" charset="0"/>
              </a:rPr>
              <a:t>].ToString();</a:t>
            </a:r>
          </a:p>
          <a:p>
            <a:r>
              <a:rPr lang="es-ES" sz="1200" dirty="0">
                <a:solidFill>
                  <a:srgbClr val="000000"/>
                </a:solidFill>
                <a:latin typeface="Cascadia Mono" panose="020B0609020000020004" pitchFamily="49" charset="0"/>
              </a:rPr>
              <a:t>                resultadoBusqueda.Text = </a:t>
            </a:r>
            <a:r>
              <a:rPr lang="es-ES" sz="1200" dirty="0">
                <a:solidFill>
                  <a:srgbClr val="A31515"/>
                </a:solidFill>
                <a:latin typeface="Cascadia Mono" panose="020B0609020000020004" pitchFamily="49" charset="0"/>
              </a:rPr>
              <a:t>"Resultado de la búsqueda:"</a:t>
            </a:r>
            <a:r>
              <a:rPr lang="es-ES"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a:t>
            </a: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else</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resultadoBusqueda.Text = </a:t>
            </a:r>
            <a:r>
              <a:rPr lang="es-ES" sz="1200" dirty="0">
                <a:solidFill>
                  <a:srgbClr val="A31515"/>
                </a:solidFill>
                <a:latin typeface="Cascadia Mono" panose="020B0609020000020004" pitchFamily="49" charset="0"/>
              </a:rPr>
              <a:t>"No se encontraron resultados."</a:t>
            </a:r>
            <a:r>
              <a:rPr lang="es-ES" sz="1200" dirty="0">
                <a:solidFill>
                  <a:srgbClr val="000000"/>
                </a:solidFill>
                <a:latin typeface="Cascadia Mono" panose="020B0609020000020004" pitchFamily="49" charset="0"/>
              </a:rPr>
              <a:t>;</a:t>
            </a:r>
          </a:p>
          <a:p>
            <a:r>
              <a:rPr lang="es-DO" sz="1200" dirty="0">
                <a:solidFill>
                  <a:srgbClr val="000000"/>
                </a:solidFill>
                <a:latin typeface="Cascadia Mono" panose="020B0609020000020004" pitchFamily="49" charset="0"/>
              </a:rPr>
              <a:t>                resultadoBusqueda.TextColor = Color.Red;</a:t>
            </a:r>
          </a:p>
          <a:p>
            <a:r>
              <a:rPr lang="es-DO" sz="1200" dirty="0">
                <a:solidFill>
                  <a:srgbClr val="000000"/>
                </a:solidFill>
                <a:latin typeface="Cascadia Mono" panose="020B0609020000020004" pitchFamily="49" charset="0"/>
              </a:rPr>
              <a:t>                resultadoBusqueda.HorizontalTextAlignment = TextAlignment.Center;</a:t>
            </a:r>
          </a:p>
          <a:p>
            <a:r>
              <a:rPr lang="es-DO" sz="1200" dirty="0">
                <a:solidFill>
                  <a:srgbClr val="000000"/>
                </a:solidFill>
                <a:latin typeface="Cascadia Mono" panose="020B0609020000020004" pitchFamily="49" charset="0"/>
              </a:rPr>
              <a:t>                resultadoBusqueda.FontAttributes = FontAttributes.Bold;</a:t>
            </a:r>
          </a:p>
          <a:p>
            <a:r>
              <a:rPr lang="es-DO" sz="1200" dirty="0">
                <a:solidFill>
                  <a:srgbClr val="000000"/>
                </a:solidFill>
                <a:latin typeface="Cascadia Mono" panose="020B0609020000020004" pitchFamily="49" charset="0"/>
              </a:rPr>
              <a:t>                resultadoBusqueda.FontSize = 22;</a:t>
            </a:r>
          </a:p>
          <a:p>
            <a:r>
              <a:rPr lang="es-DO" sz="1200" dirty="0">
                <a:solidFill>
                  <a:srgbClr val="000000"/>
                </a:solidFill>
                <a:latin typeface="Cascadia Mono" panose="020B0609020000020004" pitchFamily="49" charset="0"/>
              </a:rPr>
              <a:t>            }</a:t>
            </a: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sqlConnection.Close();</a:t>
            </a:r>
          </a:p>
          <a:p>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p>
          <a:p>
            <a:r>
              <a:rPr lang="es-ES" sz="1200" dirty="0">
                <a:solidFill>
                  <a:srgbClr val="000000"/>
                </a:solidFill>
                <a:latin typeface="Cascadia Mono" panose="020B0609020000020004" pitchFamily="49" charset="0"/>
              </a:rPr>
              <a:t>        </a:t>
            </a:r>
            <a:r>
              <a:rPr lang="es-ES" sz="1200" dirty="0">
                <a:solidFill>
                  <a:srgbClr val="008000"/>
                </a:solidFill>
                <a:latin typeface="Cascadia Mono" panose="020B0609020000020004" pitchFamily="49" charset="0"/>
              </a:rPr>
              <a:t>// Método para limpiar los campos de búsqueda y resultados</a:t>
            </a:r>
            <a:endParaRPr lang="es-ES"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private</a:t>
            </a:r>
            <a:r>
              <a:rPr lang="es-DO" sz="1200" dirty="0">
                <a:solidFill>
                  <a:srgbClr val="000000"/>
                </a:solidFill>
                <a:latin typeface="Cascadia Mono" panose="020B0609020000020004" pitchFamily="49" charset="0"/>
              </a:rPr>
              <a:t> </a:t>
            </a:r>
            <a:r>
              <a:rPr lang="es-DO" sz="1200" dirty="0">
                <a:solidFill>
                  <a:srgbClr val="0000FF"/>
                </a:solidFill>
                <a:latin typeface="Cascadia Mono" panose="020B0609020000020004" pitchFamily="49" charset="0"/>
              </a:rPr>
              <a:t>void</a:t>
            </a:r>
            <a:r>
              <a:rPr lang="es-DO" sz="1200" dirty="0">
                <a:solidFill>
                  <a:srgbClr val="000000"/>
                </a:solidFill>
                <a:latin typeface="Cascadia Mono" panose="020B0609020000020004" pitchFamily="49" charset="0"/>
              </a:rPr>
              <a:t> LimpiarButton_Clicked(</a:t>
            </a:r>
            <a:r>
              <a:rPr lang="es-DO" sz="1200" dirty="0">
                <a:solidFill>
                  <a:srgbClr val="0000FF"/>
                </a:solidFill>
                <a:latin typeface="Cascadia Mono" panose="020B0609020000020004" pitchFamily="49" charset="0"/>
              </a:rPr>
              <a:t>object</a:t>
            </a:r>
            <a:r>
              <a:rPr lang="es-DO" sz="1200" dirty="0">
                <a:solidFill>
                  <a:srgbClr val="000000"/>
                </a:solidFill>
                <a:latin typeface="Cascadia Mono" panose="020B0609020000020004" pitchFamily="49" charset="0"/>
              </a:rPr>
              <a:t> sender, EventArgs e)</a:t>
            </a:r>
          </a:p>
          <a:p>
            <a:r>
              <a:rPr lang="es-DO" sz="1200" dirty="0">
                <a:solidFill>
                  <a:srgbClr val="000000"/>
                </a:solidFill>
                <a:latin typeface="Cascadia Mono" panose="020B0609020000020004" pitchFamily="49" charset="0"/>
              </a:rPr>
              <a:t>        { </a:t>
            </a:r>
          </a:p>
          <a:p>
            <a:r>
              <a:rPr lang="es-DO" sz="1200" dirty="0">
                <a:solidFill>
                  <a:srgbClr val="000000"/>
                </a:solidFill>
                <a:latin typeface="Cascadia Mono" panose="020B0609020000020004" pitchFamily="49" charset="0"/>
              </a:rPr>
              <a:t>            </a:t>
            </a:r>
            <a:r>
              <a:rPr lang="es-DO" sz="1200" dirty="0">
                <a:solidFill>
                  <a:srgbClr val="008000"/>
                </a:solidFill>
                <a:latin typeface="Cascadia Mono" panose="020B0609020000020004" pitchFamily="49" charset="0"/>
              </a:rPr>
              <a:t>// ... (implementación para limpiar campos)</a:t>
            </a:r>
            <a:endParaRPr lang="es-DO" sz="1200" dirty="0">
              <a:solidFill>
                <a:srgbClr val="000000"/>
              </a:solidFill>
              <a:latin typeface="Cascadia Mono" panose="020B0609020000020004" pitchFamily="49" charset="0"/>
            </a:endParaRPr>
          </a:p>
          <a:p>
            <a:r>
              <a:rPr lang="es-DO" sz="1200" dirty="0">
                <a:solidFill>
                  <a:srgbClr val="000000"/>
                </a:solidFill>
                <a:latin typeface="Cascadia Mono" panose="020B0609020000020004" pitchFamily="49" charset="0"/>
              </a:rPr>
              <a:t>            id_usuario.Text =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.Empty;</a:t>
            </a:r>
          </a:p>
          <a:p>
            <a:r>
              <a:rPr lang="es-DO" sz="1200" dirty="0">
                <a:solidFill>
                  <a:srgbClr val="000000"/>
                </a:solidFill>
                <a:latin typeface="Cascadia Mono" panose="020B0609020000020004" pitchFamily="49" charset="0"/>
              </a:rPr>
              <a:t>            nombre_user.Text =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.Empty;</a:t>
            </a:r>
          </a:p>
          <a:p>
            <a:r>
              <a:rPr lang="es-DO" sz="1200" dirty="0">
                <a:solidFill>
                  <a:srgbClr val="000000"/>
                </a:solidFill>
                <a:latin typeface="Cascadia Mono" panose="020B0609020000020004" pitchFamily="49" charset="0"/>
              </a:rPr>
              <a:t>            telefono.Text =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.Empty;</a:t>
            </a:r>
          </a:p>
          <a:p>
            <a:r>
              <a:rPr lang="es-DO" sz="1200" dirty="0">
                <a:solidFill>
                  <a:srgbClr val="000000"/>
                </a:solidFill>
                <a:latin typeface="Cascadia Mono" panose="020B0609020000020004" pitchFamily="49" charset="0"/>
              </a:rPr>
              <a:t>            email.Text =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.Empty;</a:t>
            </a:r>
          </a:p>
          <a:p>
            <a:r>
              <a:rPr lang="es-DO" sz="1200" dirty="0">
                <a:solidFill>
                  <a:srgbClr val="000000"/>
                </a:solidFill>
                <a:latin typeface="Cascadia Mono" panose="020B0609020000020004" pitchFamily="49" charset="0"/>
              </a:rPr>
              <a:t>            resultadoBusqueda.Text = </a:t>
            </a:r>
            <a:r>
              <a:rPr lang="es-DO" sz="1200" dirty="0">
                <a:solidFill>
                  <a:srgbClr val="0000FF"/>
                </a:solidFill>
                <a:latin typeface="Cascadia Mono" panose="020B0609020000020004" pitchFamily="49" charset="0"/>
              </a:rPr>
              <a:t>string</a:t>
            </a:r>
            <a:r>
              <a:rPr lang="es-DO" sz="1200" dirty="0">
                <a:solidFill>
                  <a:srgbClr val="000000"/>
                </a:solidFill>
                <a:latin typeface="Cascadia Mono" panose="020B0609020000020004" pitchFamily="49" charset="0"/>
              </a:rPr>
              <a:t>.Empty;</a:t>
            </a:r>
          </a:p>
          <a:p>
            <a:r>
              <a:rPr lang="es-DO" sz="1200" dirty="0">
                <a:solidFill>
                  <a:srgbClr val="000000"/>
                </a:solidFill>
                <a:latin typeface="Cascadia Mono" panose="020B0609020000020004" pitchFamily="49" charset="0"/>
              </a:rPr>
              <a:t>        }</a:t>
            </a:r>
            <a:endParaRPr lang="es-DO" sz="1200" dirty="0"/>
          </a:p>
        </p:txBody>
      </p:sp>
      <p:sp>
        <p:nvSpPr>
          <p:cNvPr id="4" name="CuadroTexto 3">
            <a:extLst>
              <a:ext uri="{FF2B5EF4-FFF2-40B4-BE49-F238E27FC236}">
                <a16:creationId xmlns:a16="http://schemas.microsoft.com/office/drawing/2014/main" id="{E0FA3BE6-EF44-3F3C-44A0-46AABDB8BFC2}"/>
              </a:ext>
            </a:extLst>
          </p:cNvPr>
          <p:cNvSpPr txBox="1"/>
          <p:nvPr/>
        </p:nvSpPr>
        <p:spPr>
          <a:xfrm>
            <a:off x="8644180" y="162877"/>
            <a:ext cx="3547820" cy="830997"/>
          </a:xfrm>
          <a:prstGeom prst="rect">
            <a:avLst/>
          </a:prstGeom>
          <a:noFill/>
        </p:spPr>
        <p:txBody>
          <a:bodyPr wrap="square" rtlCol="0">
            <a:spAutoFit/>
          </a:bodyPr>
          <a:lstStyle/>
          <a:p>
            <a:pPr algn="ctr"/>
            <a:r>
              <a:rPr lang="es-DO" sz="2400" dirty="0">
                <a:highlight>
                  <a:srgbClr val="00FF00"/>
                </a:highlight>
              </a:rPr>
              <a:t>Codigo de </a:t>
            </a:r>
            <a:r>
              <a:rPr lang="es-DO" sz="2400" b="1" dirty="0">
                <a:highlight>
                  <a:srgbClr val="00FF00"/>
                </a:highlight>
              </a:rPr>
              <a:t>supervisor.xaml.cs</a:t>
            </a:r>
          </a:p>
        </p:txBody>
      </p:sp>
      <p:sp>
        <p:nvSpPr>
          <p:cNvPr id="5" name="Flecha: hacia abajo 4">
            <a:extLst>
              <a:ext uri="{FF2B5EF4-FFF2-40B4-BE49-F238E27FC236}">
                <a16:creationId xmlns:a16="http://schemas.microsoft.com/office/drawing/2014/main" id="{9CB5BC4D-89A5-2C0A-428D-5BEC0FF9DD3B}"/>
              </a:ext>
            </a:extLst>
          </p:cNvPr>
          <p:cNvSpPr/>
          <p:nvPr/>
        </p:nvSpPr>
        <p:spPr>
          <a:xfrm>
            <a:off x="10647335" y="4782786"/>
            <a:ext cx="1038387" cy="1824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52601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FB7F4E1-7CAC-58A7-06EF-4D724FF350B1}"/>
              </a:ext>
            </a:extLst>
          </p:cNvPr>
          <p:cNvSpPr txBox="1"/>
          <p:nvPr/>
        </p:nvSpPr>
        <p:spPr>
          <a:xfrm>
            <a:off x="616057" y="902586"/>
            <a:ext cx="11240145" cy="4832092"/>
          </a:xfrm>
          <a:prstGeom prst="rect">
            <a:avLst/>
          </a:prstGeom>
          <a:noFill/>
        </p:spPr>
        <p:txBody>
          <a:bodyPr wrap="square">
            <a:spAutoFit/>
          </a:bodyPr>
          <a:lstStyle/>
          <a:p>
            <a:r>
              <a:rPr lang="es-ES" sz="1400" dirty="0">
                <a:solidFill>
                  <a:srgbClr val="008000"/>
                </a:solidFill>
                <a:latin typeface="Cascadia Mono" panose="020B0609020000020004" pitchFamily="49" charset="0"/>
              </a:rPr>
              <a:t>// Método para manejar el botón de "Salir"</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private</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async</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void</a:t>
            </a:r>
            <a:r>
              <a:rPr lang="es-DO" sz="1400" dirty="0">
                <a:solidFill>
                  <a:srgbClr val="000000"/>
                </a:solidFill>
                <a:latin typeface="Cascadia Mono" panose="020B0609020000020004" pitchFamily="49" charset="0"/>
              </a:rPr>
              <a:t> Salir_Clicked(</a:t>
            </a:r>
            <a:r>
              <a:rPr lang="es-DO" sz="1400" dirty="0">
                <a:solidFill>
                  <a:srgbClr val="0000FF"/>
                </a:solidFill>
                <a:latin typeface="Cascadia Mono" panose="020B0609020000020004" pitchFamily="49" charset="0"/>
              </a:rPr>
              <a:t>object</a:t>
            </a:r>
            <a:r>
              <a:rPr lang="es-DO" sz="1400" dirty="0">
                <a:solidFill>
                  <a:srgbClr val="000000"/>
                </a:solidFill>
                <a:latin typeface="Cascadia Mono" panose="020B0609020000020004" pitchFamily="49" charset="0"/>
              </a:rPr>
              <a:t> sender, EventArgs e)</a:t>
            </a:r>
          </a:p>
          <a:p>
            <a:r>
              <a:rPr lang="es-DO" sz="1400" dirty="0">
                <a:solidFill>
                  <a:srgbClr val="000000"/>
                </a:solidFill>
                <a:latin typeface="Cascadia Mono" panose="020B0609020000020004" pitchFamily="49" charset="0"/>
              </a:rPr>
              <a:t>        {</a:t>
            </a:r>
          </a:p>
          <a:p>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if</a:t>
            </a:r>
            <a:r>
              <a:rPr lang="es-DO" sz="1400" dirty="0">
                <a:solidFill>
                  <a:srgbClr val="000000"/>
                </a:solidFill>
                <a:latin typeface="Cascadia Mono" panose="020B0609020000020004" pitchFamily="49" charset="0"/>
              </a:rPr>
              <a:t> (!isUserLoggedIn)</a:t>
            </a: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var</a:t>
            </a:r>
            <a:r>
              <a:rPr lang="es-ES" sz="1400" dirty="0">
                <a:solidFill>
                  <a:srgbClr val="000000"/>
                </a:solidFill>
                <a:latin typeface="Cascadia Mono" panose="020B0609020000020004" pitchFamily="49" charset="0"/>
              </a:rPr>
              <a:t> respuesta = </a:t>
            </a:r>
            <a:r>
              <a:rPr lang="es-ES" sz="1400" dirty="0">
                <a:solidFill>
                  <a:srgbClr val="0000FF"/>
                </a:solidFill>
                <a:latin typeface="Cascadia Mono" panose="020B0609020000020004" pitchFamily="49" charset="0"/>
              </a:rPr>
              <a:t>await</a:t>
            </a:r>
            <a:r>
              <a:rPr lang="es-ES" sz="1400" dirty="0">
                <a:solidFill>
                  <a:srgbClr val="000000"/>
                </a:solidFill>
                <a:latin typeface="Cascadia Mono" panose="020B0609020000020004" pitchFamily="49" charset="0"/>
              </a:rPr>
              <a:t> DisplayAlert(</a:t>
            </a:r>
            <a:r>
              <a:rPr lang="es-ES" sz="1400" dirty="0">
                <a:solidFill>
                  <a:srgbClr val="A31515"/>
                </a:solidFill>
                <a:latin typeface="Cascadia Mono" panose="020B0609020000020004" pitchFamily="49" charset="0"/>
              </a:rPr>
              <a:t>"Confirmación"</a:t>
            </a:r>
            <a:r>
              <a:rPr lang="es-ES" sz="1400" dirty="0">
                <a:solidFill>
                  <a:srgbClr val="000000"/>
                </a:solidFill>
                <a:latin typeface="Cascadia Mono" panose="020B0609020000020004" pitchFamily="49" charset="0"/>
              </a:rPr>
              <a:t>, </a:t>
            </a:r>
            <a:r>
              <a:rPr lang="es-ES" sz="1400" dirty="0">
                <a:solidFill>
                  <a:srgbClr val="A31515"/>
                </a:solidFill>
                <a:latin typeface="Cascadia Mono" panose="020B0609020000020004" pitchFamily="49" charset="0"/>
              </a:rPr>
              <a:t>"¿Seguro que deseas cerrar sesión?"</a:t>
            </a:r>
            <a:r>
              <a:rPr lang="es-ES" sz="1400" dirty="0">
                <a:solidFill>
                  <a:srgbClr val="000000"/>
                </a:solidFill>
                <a:latin typeface="Cascadia Mono" panose="020B0609020000020004" pitchFamily="49" charset="0"/>
              </a:rPr>
              <a:t>, </a:t>
            </a:r>
            <a:r>
              <a:rPr lang="es-ES" sz="1400" dirty="0">
                <a:solidFill>
                  <a:srgbClr val="A31515"/>
                </a:solidFill>
                <a:latin typeface="Cascadia Mono" panose="020B0609020000020004" pitchFamily="49" charset="0"/>
              </a:rPr>
              <a:t>"Sí"</a:t>
            </a:r>
            <a:r>
              <a:rPr lang="es-ES" sz="1400" dirty="0">
                <a:solidFill>
                  <a:srgbClr val="000000"/>
                </a:solidFill>
                <a:latin typeface="Cascadia Mono" panose="020B0609020000020004" pitchFamily="49" charset="0"/>
              </a:rPr>
              <a:t>, </a:t>
            </a:r>
            <a:r>
              <a:rPr lang="es-ES" sz="1400" dirty="0">
                <a:solidFill>
                  <a:srgbClr val="A31515"/>
                </a:solidFill>
                <a:latin typeface="Cascadia Mono" panose="020B0609020000020004" pitchFamily="49" charset="0"/>
              </a:rPr>
              <a:t>"No"</a:t>
            </a:r>
            <a:r>
              <a:rPr lang="es-ES" sz="1400" dirty="0">
                <a:solidFill>
                  <a:srgbClr val="000000"/>
                </a:solidFill>
                <a:latin typeface="Cascadia Mono" panose="020B0609020000020004" pitchFamily="49" charset="0"/>
              </a:rPr>
              <a:t>);</a:t>
            </a:r>
          </a:p>
          <a:p>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if</a:t>
            </a:r>
            <a:r>
              <a:rPr lang="es-DO" sz="1400" dirty="0">
                <a:solidFill>
                  <a:srgbClr val="000000"/>
                </a:solidFill>
                <a:latin typeface="Cascadia Mono" panose="020B0609020000020004" pitchFamily="49" charset="0"/>
              </a:rPr>
              <a:t> (respuesta)</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isUserLoggedIn = </a:t>
            </a:r>
            <a:r>
              <a:rPr lang="es-DO" sz="1400" dirty="0">
                <a:solidFill>
                  <a:srgbClr val="0000FF"/>
                </a:solidFill>
                <a:latin typeface="Cascadia Mono" panose="020B0609020000020004" pitchFamily="49" charset="0"/>
              </a:rPr>
              <a:t>false</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System.Diagnostics.Process.GetCurrentProcess().CloseMainWindow();</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await</a:t>
            </a:r>
            <a:r>
              <a:rPr lang="es-DO" sz="1400" dirty="0">
                <a:solidFill>
                  <a:srgbClr val="000000"/>
                </a:solidFill>
                <a:latin typeface="Cascadia Mono" panose="020B0609020000020004" pitchFamily="49" charset="0"/>
              </a:rPr>
              <a:t> Navigation.PushAsync(</a:t>
            </a:r>
            <a:r>
              <a:rPr lang="es-DO" sz="1400" dirty="0">
                <a:solidFill>
                  <a:srgbClr val="0000FF"/>
                </a:solidFill>
                <a:latin typeface="Cascadia Mono" panose="020B0609020000020004" pitchFamily="49" charset="0"/>
              </a:rPr>
              <a:t>new</a:t>
            </a:r>
            <a:r>
              <a:rPr lang="es-DO" sz="1400" dirty="0">
                <a:solidFill>
                  <a:srgbClr val="000000"/>
                </a:solidFill>
                <a:latin typeface="Cascadia Mono" panose="020B0609020000020004" pitchFamily="49" charset="0"/>
              </a:rPr>
              <a:t> MainPage());</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p>
          <a:p>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endParaRPr lang="es-DO" sz="1400" dirty="0">
              <a:solidFill>
                <a:srgbClr val="000000"/>
              </a:solidFill>
              <a:latin typeface="Cascadia Mono" panose="020B0609020000020004" pitchFamily="49" charset="0"/>
            </a:endParaRPr>
          </a:p>
        </p:txBody>
      </p:sp>
      <p:sp>
        <p:nvSpPr>
          <p:cNvPr id="4" name="CuadroTexto 3">
            <a:extLst>
              <a:ext uri="{FF2B5EF4-FFF2-40B4-BE49-F238E27FC236}">
                <a16:creationId xmlns:a16="http://schemas.microsoft.com/office/drawing/2014/main" id="{14B6641C-751F-012B-E396-3488014DEBE9}"/>
              </a:ext>
            </a:extLst>
          </p:cNvPr>
          <p:cNvSpPr txBox="1"/>
          <p:nvPr/>
        </p:nvSpPr>
        <p:spPr>
          <a:xfrm>
            <a:off x="8644180" y="162877"/>
            <a:ext cx="3547820" cy="830997"/>
          </a:xfrm>
          <a:prstGeom prst="rect">
            <a:avLst/>
          </a:prstGeom>
          <a:noFill/>
        </p:spPr>
        <p:txBody>
          <a:bodyPr wrap="square" rtlCol="0">
            <a:spAutoFit/>
          </a:bodyPr>
          <a:lstStyle/>
          <a:p>
            <a:pPr algn="ctr"/>
            <a:r>
              <a:rPr lang="es-DO" sz="2400" dirty="0">
                <a:highlight>
                  <a:srgbClr val="00FF00"/>
                </a:highlight>
              </a:rPr>
              <a:t>Codigo de </a:t>
            </a:r>
            <a:r>
              <a:rPr lang="es-DO" sz="2400" b="1" dirty="0">
                <a:highlight>
                  <a:srgbClr val="00FF00"/>
                </a:highlight>
              </a:rPr>
              <a:t>supervisor.xaml.cs</a:t>
            </a:r>
          </a:p>
        </p:txBody>
      </p:sp>
      <p:sp>
        <p:nvSpPr>
          <p:cNvPr id="5" name="CuadroTexto 4">
            <a:extLst>
              <a:ext uri="{FF2B5EF4-FFF2-40B4-BE49-F238E27FC236}">
                <a16:creationId xmlns:a16="http://schemas.microsoft.com/office/drawing/2014/main" id="{BC5B8FB1-2131-A7EE-000E-6B1B080F7C31}"/>
              </a:ext>
            </a:extLst>
          </p:cNvPr>
          <p:cNvSpPr txBox="1"/>
          <p:nvPr/>
        </p:nvSpPr>
        <p:spPr>
          <a:xfrm>
            <a:off x="356460" y="6012722"/>
            <a:ext cx="5563893" cy="461665"/>
          </a:xfrm>
          <a:prstGeom prst="rect">
            <a:avLst/>
          </a:prstGeom>
          <a:noFill/>
        </p:spPr>
        <p:txBody>
          <a:bodyPr wrap="square" rtlCol="0">
            <a:spAutoFit/>
          </a:bodyPr>
          <a:lstStyle/>
          <a:p>
            <a:pPr algn="ctr"/>
            <a:r>
              <a:rPr lang="es-DO" sz="2400" dirty="0">
                <a:highlight>
                  <a:srgbClr val="00FF00"/>
                </a:highlight>
              </a:rPr>
              <a:t>Fin del Codigo de </a:t>
            </a:r>
            <a:r>
              <a:rPr lang="es-DO" sz="2400" b="1" dirty="0">
                <a:highlight>
                  <a:srgbClr val="00FF00"/>
                </a:highlight>
              </a:rPr>
              <a:t>supervisor.xaml.cs</a:t>
            </a:r>
          </a:p>
        </p:txBody>
      </p:sp>
      <p:sp>
        <p:nvSpPr>
          <p:cNvPr id="6" name="Flecha: hacia abajo 5">
            <a:extLst>
              <a:ext uri="{FF2B5EF4-FFF2-40B4-BE49-F238E27FC236}">
                <a16:creationId xmlns:a16="http://schemas.microsoft.com/office/drawing/2014/main" id="{CEE8A59D-1AB0-7292-AEA0-752A88EF16B4}"/>
              </a:ext>
            </a:extLst>
          </p:cNvPr>
          <p:cNvSpPr/>
          <p:nvPr/>
        </p:nvSpPr>
        <p:spPr>
          <a:xfrm flipV="1">
            <a:off x="335798" y="5734678"/>
            <a:ext cx="406830" cy="5734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915009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288AE73-449C-8019-E7F1-D5A252855E42}"/>
              </a:ext>
            </a:extLst>
          </p:cNvPr>
          <p:cNvSpPr txBox="1"/>
          <p:nvPr/>
        </p:nvSpPr>
        <p:spPr>
          <a:xfrm>
            <a:off x="158212" y="194637"/>
            <a:ext cx="11806480" cy="6478697"/>
          </a:xfrm>
          <a:prstGeom prst="rect">
            <a:avLst/>
          </a:prstGeom>
          <a:noFill/>
        </p:spPr>
        <p:txBody>
          <a:bodyPr wrap="square">
            <a:spAutoFit/>
          </a:bodyPr>
          <a:lstStyle/>
          <a:p>
            <a:r>
              <a:rPr lang="es-DO" sz="500" dirty="0">
                <a:solidFill>
                  <a:srgbClr val="0000FF"/>
                </a:solidFill>
                <a:latin typeface="Cascadia Mono" panose="020B0609020000020004" pitchFamily="49" charset="0"/>
              </a:rPr>
              <a:t>&lt;?xml version="1.0" encoding="utf-8" ?&gt;</a:t>
            </a:r>
            <a:endParaRPr lang="es-DO" sz="500" dirty="0">
              <a:solidFill>
                <a:srgbClr val="000000"/>
              </a:solidFill>
              <a:latin typeface="Cascadia Mono" panose="020B0609020000020004" pitchFamily="49" charset="0"/>
            </a:endParaRPr>
          </a:p>
          <a:p>
            <a:r>
              <a:rPr lang="fr-FR" sz="500" dirty="0">
                <a:solidFill>
                  <a:srgbClr val="0000FF"/>
                </a:solidFill>
                <a:latin typeface="Cascadia Mono" panose="020B0609020000020004" pitchFamily="49" charset="0"/>
              </a:rPr>
              <a:t>&lt;</a:t>
            </a:r>
            <a:r>
              <a:rPr lang="fr-FR" sz="500" dirty="0">
                <a:solidFill>
                  <a:srgbClr val="A31515"/>
                </a:solidFill>
                <a:latin typeface="Cascadia Mono" panose="020B0609020000020004" pitchFamily="49" charset="0"/>
              </a:rPr>
              <a:t>ContentPage</a:t>
            </a:r>
            <a:r>
              <a:rPr lang="fr-FR" sz="500" dirty="0">
                <a:solidFill>
                  <a:srgbClr val="FF0000"/>
                </a:solidFill>
                <a:latin typeface="Cascadia Mono" panose="020B0609020000020004" pitchFamily="49" charset="0"/>
              </a:rPr>
              <a:t> xmlns</a:t>
            </a:r>
            <a:r>
              <a:rPr lang="fr-FR" sz="500" dirty="0">
                <a:solidFill>
                  <a:srgbClr val="0000FF"/>
                </a:solidFill>
                <a:latin typeface="Cascadia Mono" panose="020B0609020000020004" pitchFamily="49" charset="0"/>
              </a:rPr>
              <a:t>="http://xamarin.com/schemas/2014/forms"</a:t>
            </a:r>
            <a:endParaRPr lang="fr-FR"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xmlns</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x</a:t>
            </a:r>
            <a:r>
              <a:rPr lang="es-DO" sz="500" dirty="0">
                <a:solidFill>
                  <a:srgbClr val="0000FF"/>
                </a:solidFill>
                <a:latin typeface="Cascadia Mono" panose="020B0609020000020004" pitchFamily="49" charset="0"/>
              </a:rPr>
              <a:t>="http://schemas.microsoft.com/winfx/2009/xaml"</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Class</a:t>
            </a:r>
            <a:r>
              <a:rPr lang="es-DO" sz="500" dirty="0">
                <a:solidFill>
                  <a:srgbClr val="0000FF"/>
                </a:solidFill>
                <a:latin typeface="Cascadia Mono" panose="020B0609020000020004" pitchFamily="49" charset="0"/>
              </a:rPr>
              <a:t>="VENTAS_2023.Vendedor"&gt;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ContentPage.Content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8000"/>
                </a:solidFill>
                <a:latin typeface="Cascadia Mono" panose="020B0609020000020004" pitchFamily="49" charset="0"/>
              </a:rPr>
              <a:t>&lt;!-- StackLayout que contiene la estructura principal de la página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="#f5f6fa"&gt;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Etiqueta de bienvenida para el vendedor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="¡Bienvenido! Vendedor"</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="36"</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="Black"</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VerticalTextAlignment</a:t>
            </a:r>
            <a:r>
              <a:rPr lang="es-DO" sz="500" dirty="0">
                <a:solidFill>
                  <a:srgbClr val="0000FF"/>
                </a:solidFill>
                <a:latin typeface="Cascadia Mono" panose="020B0609020000020004" pitchFamily="49" charset="0"/>
              </a:rPr>
              <a:t>="Center"</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Selector de artículos utilizando un Picker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Picker</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ArticuloPicker</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Title</a:t>
            </a:r>
            <a:r>
              <a:rPr lang="es-DO" sz="500" dirty="0">
                <a:solidFill>
                  <a:srgbClr val="0000FF"/>
                </a:solidFill>
                <a:latin typeface="Cascadia Mono" panose="020B0609020000020004" pitchFamily="49" charset="0"/>
              </a:rPr>
              <a:t>="Seleccionar Artículo"</a:t>
            </a:r>
            <a:r>
              <a:rPr lang="es-DO" sz="500" dirty="0">
                <a:solidFill>
                  <a:srgbClr val="FF0000"/>
                </a:solidFill>
                <a:latin typeface="Cascadia Mono" panose="020B0609020000020004" pitchFamily="49" charset="0"/>
              </a:rPr>
              <a:t> SelectedIndexChanged</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ArticuloPicker_SelectedIndexChanged</a:t>
            </a:r>
            <a:r>
              <a:rPr lang="es-DO" sz="500" dirty="0">
                <a:solidFill>
                  <a:srgbClr val="0000FF"/>
                </a:solidFill>
                <a:latin typeface="Cascadia Mono" panose="020B0609020000020004" pitchFamily="49" charset="0"/>
              </a:rPr>
              <a:t>"</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="25"</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="Blue"&gt;</a:t>
            </a:r>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Configuración de cómo se muestra cada elemento del Picker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err="1">
                <a:solidFill>
                  <a:srgbClr val="A31515"/>
                </a:solidFill>
                <a:latin typeface="Cascadia Mono" panose="020B0609020000020004" pitchFamily="49" charset="0"/>
              </a:rPr>
              <a:t>Picker.ItemDisplayBinding</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Path</a:t>
            </a:r>
            <a:r>
              <a:rPr lang="es-DO" sz="500" dirty="0">
                <a:solidFill>
                  <a:srgbClr val="0000FF"/>
                </a:solidFill>
                <a:latin typeface="Cascadia Mono" panose="020B0609020000020004" pitchFamily="49" charset="0"/>
              </a:rPr>
              <a:t>="Nombre"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err="1">
                <a:solidFill>
                  <a:srgbClr val="A31515"/>
                </a:solidFill>
                <a:latin typeface="Cascadia Mono" panose="020B0609020000020004" pitchFamily="49" charset="0"/>
              </a:rPr>
              <a:t>Picker.ItemDisplayBinding</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Picker</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Etiqueta para mostrar el precio del artículo seleccionado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="Precio:"</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="22"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Etiqueta para mostrar el precio del artículo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PrecioLabel</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="25"</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="#44bd32"/&gt;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Entrada de texto para la cantidad de artículos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Entry</a:t>
            </a:r>
            <a:r>
              <a:rPr lang="es-DO" sz="500" dirty="0">
                <a:solidFill>
                  <a:srgbClr val="FF0000"/>
                </a:solidFill>
                <a:latin typeface="Cascadia Mono" panose="020B0609020000020004" pitchFamily="49" charset="0"/>
              </a:rPr>
              <a:t> Placeholder</a:t>
            </a:r>
            <a:r>
              <a:rPr lang="es-DO" sz="500" dirty="0">
                <a:solidFill>
                  <a:srgbClr val="0000FF"/>
                </a:solidFill>
                <a:latin typeface="Cascadia Mono" panose="020B0609020000020004" pitchFamily="49" charset="0"/>
              </a:rPr>
              <a:t>="Cantidad"</a:t>
            </a:r>
            <a:r>
              <a:rPr lang="es-DO" sz="500" dirty="0">
                <a:solidFill>
                  <a:srgbClr val="FF0000"/>
                </a:solidFill>
                <a:latin typeface="Cascadia Mono" panose="020B0609020000020004" pitchFamily="49" charset="0"/>
              </a:rPr>
              <a:t> Keyboard</a:t>
            </a:r>
            <a:r>
              <a:rPr lang="es-DO" sz="500" dirty="0">
                <a:solidFill>
                  <a:srgbClr val="0000FF"/>
                </a:solidFill>
                <a:latin typeface="Cascadia Mono" panose="020B0609020000020004" pitchFamily="49" charset="0"/>
              </a:rPr>
              <a:t>="Numeric"</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CantidadEntry</a:t>
            </a:r>
            <a:r>
              <a:rPr lang="es-DO" sz="500" dirty="0">
                <a:solidFill>
                  <a:srgbClr val="0000FF"/>
                </a:solidFill>
                <a:latin typeface="Cascadia Mono" panose="020B0609020000020004" pitchFamily="49" charset="0"/>
              </a:rPr>
              <a:t>"</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HorizontalTextAlignment</a:t>
            </a:r>
            <a:r>
              <a:rPr lang="es-DO" sz="500" dirty="0">
                <a:solidFill>
                  <a:srgbClr val="0000FF"/>
                </a:solidFill>
                <a:latin typeface="Cascadia Mono" panose="020B0609020000020004" pitchFamily="49" charset="0"/>
              </a:rPr>
              <a:t>="Center"</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="25"</a:t>
            </a:r>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="#44bd32"/&gt;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Botón para agregar una venta --&gt;</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Button</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="Agregar Venta"</a:t>
            </a:r>
            <a:r>
              <a:rPr lang="en-US" sz="500" dirty="0">
                <a:solidFill>
                  <a:srgbClr val="FF0000"/>
                </a:solidFill>
                <a:latin typeface="Cascadia Mono" panose="020B0609020000020004" pitchFamily="49" charset="0"/>
              </a:rPr>
              <a:t> Clicked</a:t>
            </a:r>
            <a:r>
              <a:rPr lang="en-US" sz="500" dirty="0">
                <a:solidFill>
                  <a:srgbClr val="0000FF"/>
                </a:solidFill>
                <a:latin typeface="Cascadia Mono" panose="020B0609020000020004" pitchFamily="49" charset="0"/>
              </a:rPr>
              <a:t>="</a:t>
            </a:r>
            <a:r>
              <a:rPr lang="en-US" sz="500" dirty="0" err="1">
                <a:solidFill>
                  <a:srgbClr val="0000FF"/>
                </a:solidFill>
                <a:latin typeface="Cascadia Mono" panose="020B0609020000020004" pitchFamily="49" charset="0"/>
              </a:rPr>
              <a:t>AgregarVenta_Clicked</a:t>
            </a:r>
            <a:r>
              <a:rPr lang="en-US" sz="500" dirty="0">
                <a:solidFill>
                  <a:srgbClr val="0000FF"/>
                </a:solidFill>
                <a:latin typeface="Cascadia Mono" panose="020B0609020000020004" pitchFamily="49" charset="0"/>
              </a:rPr>
              <a: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="#44bd32"</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="White"</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BorderRadius</a:t>
            </a:r>
            <a:r>
              <a:rPr lang="es-DO" sz="500" dirty="0">
                <a:solidFill>
                  <a:srgbClr val="0000FF"/>
                </a:solidFill>
                <a:latin typeface="Cascadia Mono" panose="020B0609020000020004" pitchFamily="49" charset="0"/>
              </a:rPr>
              <a:t>="5"</a:t>
            </a:r>
            <a:r>
              <a:rPr lang="es-DO" sz="500" dirty="0">
                <a:solidFill>
                  <a:srgbClr val="FF0000"/>
                </a:solidFill>
                <a:latin typeface="Cascadia Mono" panose="020B0609020000020004" pitchFamily="49" charset="0"/>
              </a:rPr>
              <a:t> HeightRequest</a:t>
            </a:r>
            <a:r>
              <a:rPr lang="es-DO" sz="500" dirty="0">
                <a:solidFill>
                  <a:srgbClr val="0000FF"/>
                </a:solidFill>
                <a:latin typeface="Cascadia Mono" panose="020B0609020000020004" pitchFamily="49" charset="0"/>
              </a:rPr>
              <a:t>="40"</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Botón para listar las ventas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Button</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="Listar Ventas"</a:t>
            </a:r>
            <a:r>
              <a:rPr lang="es-DO" sz="500" dirty="0">
                <a:solidFill>
                  <a:srgbClr val="FF0000"/>
                </a:solidFill>
                <a:latin typeface="Cascadia Mono" panose="020B0609020000020004" pitchFamily="49" charset="0"/>
              </a:rPr>
              <a:t> Clicked</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ListarVentas_Clicked</a:t>
            </a:r>
            <a:r>
              <a:rPr lang="es-DO" sz="500" dirty="0">
                <a:solidFill>
                  <a:srgbClr val="0000FF"/>
                </a:solidFill>
                <a:latin typeface="Cascadia Mono" panose="020B0609020000020004" pitchFamily="49" charset="0"/>
              </a:rPr>
              <a: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="#3498db"</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="White"</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BorderRadius</a:t>
            </a:r>
            <a:r>
              <a:rPr lang="es-DO" sz="500" dirty="0">
                <a:solidFill>
                  <a:srgbClr val="0000FF"/>
                </a:solidFill>
                <a:latin typeface="Cascadia Mono" panose="020B0609020000020004" pitchFamily="49" charset="0"/>
              </a:rPr>
              <a:t>="5"</a:t>
            </a:r>
            <a:r>
              <a:rPr lang="es-DO" sz="500" dirty="0">
                <a:solidFill>
                  <a:srgbClr val="FF0000"/>
                </a:solidFill>
                <a:latin typeface="Cascadia Mono" panose="020B0609020000020004" pitchFamily="49" charset="0"/>
              </a:rPr>
              <a:t> HeightRequest</a:t>
            </a:r>
            <a:r>
              <a:rPr lang="es-DO" sz="500" dirty="0">
                <a:solidFill>
                  <a:srgbClr val="0000FF"/>
                </a:solidFill>
                <a:latin typeface="Cascadia Mono" panose="020B0609020000020004" pitchFamily="49" charset="0"/>
              </a:rPr>
              <a:t>="40"</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Etiqueta para encabezado de la lista de ventas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="Lista de Ventas: "</a:t>
            </a:r>
            <a:r>
              <a:rPr lang="es-DO" sz="500" dirty="0">
                <a:solidFill>
                  <a:srgbClr val="FF0000"/>
                </a:solidFill>
                <a:latin typeface="Cascadia Mono" panose="020B0609020000020004" pitchFamily="49" charset="0"/>
              </a:rPr>
              <a:t> FontSize</a:t>
            </a:r>
            <a:r>
              <a:rPr lang="es-DO" sz="500" dirty="0">
                <a:solidFill>
                  <a:srgbClr val="0000FF"/>
                </a:solidFill>
                <a:latin typeface="Cascadia Mono" panose="020B0609020000020004" pitchFamily="49" charset="0"/>
              </a:rPr>
              <a:t>="25"</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DarkRed</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Etiqueta para mostrar el total de ventas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TotalVentasLabel</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FontAttributes</a:t>
            </a:r>
            <a:r>
              <a:rPr lang="es-DO" sz="500" dirty="0">
                <a:solidFill>
                  <a:srgbClr val="0000FF"/>
                </a:solidFill>
                <a:latin typeface="Cascadia Mono" panose="020B0609020000020004" pitchFamily="49" charset="0"/>
              </a:rPr>
              <a:t>="Bold"</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 /&gt;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ListView para mostrar la lista de ventas --&gt;</a:t>
            </a:r>
            <a:endParaRPr lang="es-E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a:t>
            </a:r>
            <a:r>
              <a:rPr lang="es-DO" sz="500" dirty="0">
                <a:solidFill>
                  <a:srgbClr val="FF0000"/>
                </a:solidFill>
                <a:latin typeface="Cascadia Mono" panose="020B0609020000020004" pitchFamily="49" charset="0"/>
              </a:rPr>
              <a:t> x</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Name</a:t>
            </a:r>
            <a:r>
              <a:rPr lang="es-DO" sz="500" dirty="0">
                <a:solidFill>
                  <a:srgbClr val="0000FF"/>
                </a:solidFill>
                <a:latin typeface="Cascadia Mono" panose="020B0609020000020004" pitchFamily="49" charset="0"/>
              </a:rPr>
              <a:t>="</a:t>
            </a:r>
            <a:r>
              <a:rPr lang="es-DO" sz="500" dirty="0" err="1">
                <a:solidFill>
                  <a:srgbClr val="0000FF"/>
                </a:solidFill>
                <a:latin typeface="Cascadia Mono" panose="020B0609020000020004" pitchFamily="49" charset="0"/>
              </a:rPr>
              <a:t>VentasListView</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ListView.ItemTemplate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DataTemplate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ViewCell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8000"/>
                </a:solidFill>
                <a:latin typeface="Cascadia Mono" panose="020B0609020000020004" pitchFamily="49" charset="0"/>
              </a:rPr>
              <a:t>&lt;!-- Layout horizontal para cada elemento de la lista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FF0000"/>
                </a:solidFill>
                <a:latin typeface="Cascadia Mono" panose="020B0609020000020004" pitchFamily="49" charset="0"/>
              </a:rPr>
              <a:t> Orientation</a:t>
            </a:r>
            <a:r>
              <a:rPr lang="es-DO" sz="500" dirty="0">
                <a:solidFill>
                  <a:srgbClr val="0000FF"/>
                </a:solidFill>
                <a:latin typeface="Cascadia Mono" panose="020B0609020000020004" pitchFamily="49" charset="0"/>
              </a:rPr>
              <a:t>="Horizontal"&gt;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Label</a:t>
            </a:r>
            <a:r>
              <a:rPr lang="es-DO" sz="500" dirty="0">
                <a:solidFill>
                  <a:srgbClr val="FF0000"/>
                </a:solidFill>
                <a:latin typeface="Cascadia Mono" panose="020B0609020000020004" pitchFamily="49" charset="0"/>
              </a:rPr>
              <a:t> Text</a:t>
            </a:r>
            <a:r>
              <a:rPr lang="es-DO" sz="500" dirty="0">
                <a:solidFill>
                  <a:srgbClr val="0000FF"/>
                </a:solidFill>
                <a:latin typeface="Cascadia Mono" panose="020B0609020000020004" pitchFamily="49" charset="0"/>
              </a:rPr>
              <a:t>="{</a:t>
            </a:r>
            <a:r>
              <a:rPr lang="es-DO" sz="500" dirty="0">
                <a:solidFill>
                  <a:srgbClr val="A31515"/>
                </a:solidFill>
                <a:latin typeface="Cascadia Mono" panose="020B0609020000020004" pitchFamily="49" charset="0"/>
              </a:rPr>
              <a:t>Binding</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NombreArticulo</a:t>
            </a:r>
            <a:r>
              <a:rPr lang="es-DO" sz="500" dirty="0">
                <a:solidFill>
                  <a:srgbClr val="0000FF"/>
                </a:solidFill>
                <a:latin typeface="Cascadia Mono" panose="020B0609020000020004" pitchFamily="49" charset="0"/>
              </a:rPr>
              <a:t>}"</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="FillAndExpand" /&gt;</a:t>
            </a:r>
            <a:endParaRPr lang="es-DO"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Label</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a:t>
            </a:r>
            <a:r>
              <a:rPr lang="en-US" sz="500" dirty="0">
                <a:solidFill>
                  <a:srgbClr val="A31515"/>
                </a:solidFill>
                <a:latin typeface="Cascadia Mono" panose="020B0609020000020004" pitchFamily="49" charset="0"/>
              </a:rPr>
              <a:t>Binding</a:t>
            </a:r>
            <a:r>
              <a:rPr lang="en-US" sz="500" dirty="0">
                <a:solidFill>
                  <a:srgbClr val="FF0000"/>
                </a:solidFill>
                <a:latin typeface="Cascadia Mono" panose="020B0609020000020004" pitchFamily="49" charset="0"/>
              </a:rPr>
              <a:t> Cantidad</a:t>
            </a:r>
            <a:r>
              <a:rPr lang="en-US" sz="500" dirty="0">
                <a:solidFill>
                  <a:srgbClr val="0000FF"/>
                </a:solidFill>
                <a:latin typeface="Cascadia Mono" panose="020B0609020000020004" pitchFamily="49" charset="0"/>
              </a:rPr>
              <a:t>}"</a:t>
            </a:r>
            <a:r>
              <a:rPr lang="en-US" sz="500" dirty="0">
                <a:solidFill>
                  <a:srgbClr val="FF0000"/>
                </a:solidFill>
                <a:latin typeface="Cascadia Mono" panose="020B0609020000020004" pitchFamily="49" charset="0"/>
              </a:rPr>
              <a:t> HorizontalOptions</a:t>
            </a:r>
            <a:r>
              <a:rPr lang="en-US" sz="500" dirty="0">
                <a:solidFill>
                  <a:srgbClr val="0000FF"/>
                </a:solidFill>
                <a:latin typeface="Cascadia Mono" panose="020B0609020000020004" pitchFamily="49" charset="0"/>
              </a:rPr>
              <a:t>="FillAndExpand" /&gt;</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Label</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a:t>
            </a:r>
            <a:r>
              <a:rPr lang="en-US" sz="500" dirty="0">
                <a:solidFill>
                  <a:srgbClr val="A31515"/>
                </a:solidFill>
                <a:latin typeface="Cascadia Mono" panose="020B0609020000020004" pitchFamily="49" charset="0"/>
              </a:rPr>
              <a:t>Binding</a:t>
            </a:r>
            <a:r>
              <a:rPr lang="en-US" sz="500" dirty="0">
                <a:solidFill>
                  <a:srgbClr val="FF0000"/>
                </a:solidFill>
                <a:latin typeface="Cascadia Mono" panose="020B0609020000020004" pitchFamily="49" charset="0"/>
              </a:rPr>
              <a:t> Precio</a:t>
            </a:r>
            <a:r>
              <a:rPr lang="en-US" sz="500" dirty="0">
                <a:solidFill>
                  <a:srgbClr val="0000FF"/>
                </a:solidFill>
                <a:latin typeface="Cascadia Mono" panose="020B0609020000020004" pitchFamily="49" charset="0"/>
              </a:rPr>
              <a:t>}"</a:t>
            </a:r>
            <a:r>
              <a:rPr lang="en-US" sz="500" dirty="0">
                <a:solidFill>
                  <a:srgbClr val="FF0000"/>
                </a:solidFill>
                <a:latin typeface="Cascadia Mono" panose="020B0609020000020004" pitchFamily="49" charset="0"/>
              </a:rPr>
              <a:t> HorizontalOptions</a:t>
            </a:r>
            <a:r>
              <a:rPr lang="en-US" sz="500" dirty="0">
                <a:solidFill>
                  <a:srgbClr val="0000FF"/>
                </a:solidFill>
                <a:latin typeface="Cascadia Mono" panose="020B0609020000020004" pitchFamily="49" charset="0"/>
              </a:rPr>
              <a:t>="FillAndExpand" /&gt;</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Label</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a:t>
            </a:r>
            <a:r>
              <a:rPr lang="en-US" sz="500" dirty="0">
                <a:solidFill>
                  <a:srgbClr val="A31515"/>
                </a:solidFill>
                <a:latin typeface="Cascadia Mono" panose="020B0609020000020004" pitchFamily="49" charset="0"/>
              </a:rPr>
              <a:t>Binding</a:t>
            </a:r>
            <a:r>
              <a:rPr lang="en-US" sz="500" dirty="0">
                <a:solidFill>
                  <a:srgbClr val="FF0000"/>
                </a:solidFill>
                <a:latin typeface="Cascadia Mono" panose="020B0609020000020004" pitchFamily="49" charset="0"/>
              </a:rPr>
              <a:t> Monto</a:t>
            </a:r>
            <a:r>
              <a:rPr lang="en-US" sz="500" dirty="0">
                <a:solidFill>
                  <a:srgbClr val="0000FF"/>
                </a:solidFill>
                <a:latin typeface="Cascadia Mono" panose="020B0609020000020004" pitchFamily="49" charset="0"/>
              </a:rPr>
              <a:t>}"</a:t>
            </a:r>
            <a:r>
              <a:rPr lang="en-US" sz="500" dirty="0">
                <a:solidFill>
                  <a:srgbClr val="FF0000"/>
                </a:solidFill>
                <a:latin typeface="Cascadia Mono" panose="020B0609020000020004" pitchFamily="49" charset="0"/>
              </a:rPr>
              <a:t> HorizontalOptions</a:t>
            </a:r>
            <a:r>
              <a:rPr lang="en-US" sz="500" dirty="0">
                <a:solidFill>
                  <a:srgbClr val="0000FF"/>
                </a:solidFill>
                <a:latin typeface="Cascadia Mono" panose="020B0609020000020004" pitchFamily="49" charset="0"/>
              </a:rPr>
              <a:t>="FillAndExpand" /&gt;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ViewCell</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DataTemplate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ListView.ItemTemplate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ListView</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endParaRPr lang="es-DO"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&lt;!-- Botón para imprimir un ticket --&gt;</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&lt;</a:t>
            </a:r>
            <a:r>
              <a:rPr lang="en-US" sz="500" dirty="0">
                <a:solidFill>
                  <a:srgbClr val="A31515"/>
                </a:solidFill>
                <a:latin typeface="Cascadia Mono" panose="020B0609020000020004" pitchFamily="49" charset="0"/>
              </a:rPr>
              <a:t>Button</a:t>
            </a:r>
            <a:r>
              <a:rPr lang="en-US" sz="500" dirty="0">
                <a:solidFill>
                  <a:srgbClr val="FF0000"/>
                </a:solidFill>
                <a:latin typeface="Cascadia Mono" panose="020B0609020000020004" pitchFamily="49" charset="0"/>
              </a:rPr>
              <a:t> Text</a:t>
            </a:r>
            <a:r>
              <a:rPr lang="en-US" sz="500" dirty="0">
                <a:solidFill>
                  <a:srgbClr val="0000FF"/>
                </a:solidFill>
                <a:latin typeface="Cascadia Mono" panose="020B0609020000020004" pitchFamily="49" charset="0"/>
              </a:rPr>
              <a:t>="Imprimir Ticket"</a:t>
            </a:r>
            <a:r>
              <a:rPr lang="en-US" sz="500" dirty="0">
                <a:solidFill>
                  <a:srgbClr val="FF0000"/>
                </a:solidFill>
                <a:latin typeface="Cascadia Mono" panose="020B0609020000020004" pitchFamily="49" charset="0"/>
              </a:rPr>
              <a:t> Clicked</a:t>
            </a:r>
            <a:r>
              <a:rPr lang="en-US" sz="500" dirty="0">
                <a:solidFill>
                  <a:srgbClr val="0000FF"/>
                </a:solidFill>
                <a:latin typeface="Cascadia Mono" panose="020B0609020000020004" pitchFamily="49" charset="0"/>
              </a:rPr>
              <a:t>="</a:t>
            </a:r>
            <a:r>
              <a:rPr lang="en-US" sz="500" dirty="0" err="1">
                <a:solidFill>
                  <a:srgbClr val="0000FF"/>
                </a:solidFill>
                <a:latin typeface="Cascadia Mono" panose="020B0609020000020004" pitchFamily="49" charset="0"/>
              </a:rPr>
              <a:t>ImprimirTicket_Clicked</a:t>
            </a:r>
            <a:r>
              <a:rPr lang="en-US" sz="500" dirty="0">
                <a:solidFill>
                  <a:srgbClr val="0000FF"/>
                </a:solidFill>
                <a:latin typeface="Cascadia Mono" panose="020B0609020000020004" pitchFamily="49" charset="0"/>
              </a:rPr>
              <a:t>"</a:t>
            </a:r>
            <a:endParaRPr lang="en-US"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BackgroundColor</a:t>
            </a:r>
            <a:r>
              <a:rPr lang="es-DO" sz="500" dirty="0">
                <a:solidFill>
                  <a:srgbClr val="0000FF"/>
                </a:solidFill>
                <a:latin typeface="Cascadia Mono" panose="020B0609020000020004" pitchFamily="49" charset="0"/>
              </a:rPr>
              <a:t>="#2ecc71"</a:t>
            </a:r>
            <a:r>
              <a:rPr lang="es-DO" sz="500" dirty="0">
                <a:solidFill>
                  <a:srgbClr val="FF0000"/>
                </a:solidFill>
                <a:latin typeface="Cascadia Mono" panose="020B0609020000020004" pitchFamily="49" charset="0"/>
              </a:rPr>
              <a:t> TextColor</a:t>
            </a:r>
            <a:r>
              <a:rPr lang="es-DO" sz="500" dirty="0">
                <a:solidFill>
                  <a:srgbClr val="0000FF"/>
                </a:solidFill>
                <a:latin typeface="Cascadia Mono" panose="020B0609020000020004" pitchFamily="49" charset="0"/>
              </a:rPr>
              <a:t>="White"</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a:t>
            </a:r>
            <a:r>
              <a:rPr lang="es-DO" sz="500" dirty="0" err="1">
                <a:solidFill>
                  <a:srgbClr val="FF0000"/>
                </a:solidFill>
                <a:latin typeface="Cascadia Mono" panose="020B0609020000020004" pitchFamily="49" charset="0"/>
              </a:rPr>
              <a:t>BorderRadius</a:t>
            </a:r>
            <a:r>
              <a:rPr lang="es-DO" sz="500" dirty="0">
                <a:solidFill>
                  <a:srgbClr val="0000FF"/>
                </a:solidFill>
                <a:latin typeface="Cascadia Mono" panose="020B0609020000020004" pitchFamily="49" charset="0"/>
              </a:rPr>
              <a:t>="5"</a:t>
            </a:r>
            <a:r>
              <a:rPr lang="es-DO" sz="500" dirty="0">
                <a:solidFill>
                  <a:srgbClr val="FF0000"/>
                </a:solidFill>
                <a:latin typeface="Cascadia Mono" panose="020B0609020000020004" pitchFamily="49" charset="0"/>
              </a:rPr>
              <a:t> HeightRequest</a:t>
            </a:r>
            <a:r>
              <a:rPr lang="es-DO" sz="500" dirty="0">
                <a:solidFill>
                  <a:srgbClr val="0000FF"/>
                </a:solidFill>
                <a:latin typeface="Cascadia Mono" panose="020B0609020000020004" pitchFamily="49" charset="0"/>
              </a:rPr>
              <a:t>="40"</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HorizontalOptions</a:t>
            </a:r>
            <a:r>
              <a:rPr lang="es-DO" sz="500" dirty="0">
                <a:solidFill>
                  <a:srgbClr val="0000FF"/>
                </a:solidFill>
                <a:latin typeface="Cascadia Mono" panose="020B0609020000020004" pitchFamily="49" charset="0"/>
              </a:rPr>
              <a:t>="CenterAndExpand"</a:t>
            </a:r>
            <a:r>
              <a:rPr lang="es-DO" sz="500" dirty="0">
                <a:solidFill>
                  <a:srgbClr val="000000"/>
                </a:solidFill>
                <a:latin typeface="Cascadia Mono" panose="020B0609020000020004" pitchFamily="49" charset="0"/>
              </a:rPr>
              <a:t> </a:t>
            </a:r>
          </a:p>
          <a:p>
            <a:r>
              <a:rPr lang="es-DO" sz="500" dirty="0">
                <a:solidFill>
                  <a:srgbClr val="000000"/>
                </a:solidFill>
                <a:latin typeface="Cascadia Mono" panose="020B0609020000020004" pitchFamily="49" charset="0"/>
              </a:rPr>
              <a:t>                   </a:t>
            </a:r>
            <a:r>
              <a:rPr lang="es-DO" sz="500" dirty="0">
                <a:solidFill>
                  <a:srgbClr val="FF0000"/>
                </a:solidFill>
                <a:latin typeface="Cascadia Mono" panose="020B0609020000020004" pitchFamily="49" charset="0"/>
              </a:rPr>
              <a:t> VerticalOptions</a:t>
            </a:r>
            <a:r>
              <a:rPr lang="es-DO" sz="500" dirty="0">
                <a:solidFill>
                  <a:srgbClr val="0000FF"/>
                </a:solidFill>
                <a:latin typeface="Cascadia Mono" panose="020B0609020000020004" pitchFamily="49" charset="0"/>
              </a:rPr>
              <a:t>="CenterAndExpand" /&gt;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StackLayout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00"/>
                </a:solidFill>
                <a:latin typeface="Cascadia Mono" panose="020B0609020000020004" pitchFamily="49" charset="0"/>
              </a:rPr>
              <a:t>    </a:t>
            </a:r>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ContentPage.Content</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a:p>
            <a:r>
              <a:rPr lang="es-DO" sz="500" dirty="0">
                <a:solidFill>
                  <a:srgbClr val="0000FF"/>
                </a:solidFill>
                <a:latin typeface="Cascadia Mono" panose="020B0609020000020004" pitchFamily="49" charset="0"/>
              </a:rPr>
              <a:t>&lt;/</a:t>
            </a:r>
            <a:r>
              <a:rPr lang="es-DO" sz="500" dirty="0">
                <a:solidFill>
                  <a:srgbClr val="A31515"/>
                </a:solidFill>
                <a:latin typeface="Cascadia Mono" panose="020B0609020000020004" pitchFamily="49" charset="0"/>
              </a:rPr>
              <a:t>ContentPage</a:t>
            </a:r>
            <a:r>
              <a:rPr lang="es-DO" sz="500" dirty="0">
                <a:solidFill>
                  <a:srgbClr val="0000FF"/>
                </a:solidFill>
                <a:latin typeface="Cascadia Mono" panose="020B0609020000020004" pitchFamily="49" charset="0"/>
              </a:rPr>
              <a:t>&gt;</a:t>
            </a:r>
            <a:endParaRPr lang="es-DO" sz="500" dirty="0">
              <a:solidFill>
                <a:srgbClr val="000000"/>
              </a:solidFill>
              <a:latin typeface="Cascadia Mono" panose="020B0609020000020004" pitchFamily="49" charset="0"/>
            </a:endParaRPr>
          </a:p>
        </p:txBody>
      </p:sp>
      <p:sp>
        <p:nvSpPr>
          <p:cNvPr id="4" name="CuadroTexto 3">
            <a:extLst>
              <a:ext uri="{FF2B5EF4-FFF2-40B4-BE49-F238E27FC236}">
                <a16:creationId xmlns:a16="http://schemas.microsoft.com/office/drawing/2014/main" id="{BAD21C46-1B48-76B8-49A3-5AE6D1646478}"/>
              </a:ext>
            </a:extLst>
          </p:cNvPr>
          <p:cNvSpPr txBox="1"/>
          <p:nvPr/>
        </p:nvSpPr>
        <p:spPr>
          <a:xfrm>
            <a:off x="7826644" y="162877"/>
            <a:ext cx="4365356"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a:t>
            </a:r>
          </a:p>
        </p:txBody>
      </p:sp>
    </p:spTree>
    <p:extLst>
      <p:ext uri="{BB962C8B-B14F-4D97-AF65-F5344CB8AC3E}">
        <p14:creationId xmlns:p14="http://schemas.microsoft.com/office/powerpoint/2010/main" val="1352213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6DFF822-9A31-D42D-533D-A564A1888448}"/>
              </a:ext>
            </a:extLst>
          </p:cNvPr>
          <p:cNvSpPr txBox="1"/>
          <p:nvPr/>
        </p:nvSpPr>
        <p:spPr>
          <a:xfrm>
            <a:off x="259597" y="258901"/>
            <a:ext cx="11426125" cy="6340197"/>
          </a:xfrm>
          <a:prstGeom prst="rect">
            <a:avLst/>
          </a:prstGeom>
          <a:noFill/>
        </p:spPr>
        <p:txBody>
          <a:bodyPr wrap="square">
            <a:spAutoFit/>
          </a:bodyPr>
          <a:lstStyle/>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System;</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System.Collections.ObjectModel;</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System.Data.SqlClient;</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System.Linq;</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Xamarin.Forms;</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Xamarin.Forms.Xaml;</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Xamarin.Essentials;</a:t>
            </a:r>
          </a:p>
          <a:p>
            <a:r>
              <a:rPr lang="es-DO" sz="1400" dirty="0">
                <a:solidFill>
                  <a:srgbClr val="0000FF"/>
                </a:solidFill>
                <a:latin typeface="Cascadia Mono" panose="020B0609020000020004" pitchFamily="49" charset="0"/>
              </a:rPr>
              <a:t>using</a:t>
            </a:r>
            <a:r>
              <a:rPr lang="es-DO" sz="1400" dirty="0">
                <a:solidFill>
                  <a:srgbClr val="000000"/>
                </a:solidFill>
                <a:latin typeface="Cascadia Mono" panose="020B0609020000020004" pitchFamily="49" charset="0"/>
              </a:rPr>
              <a:t> System.Threading.Tasks;</a:t>
            </a:r>
          </a:p>
          <a:p>
            <a:endParaRPr lang="es-DO" sz="1400" dirty="0">
              <a:solidFill>
                <a:srgbClr val="000000"/>
              </a:solidFill>
              <a:latin typeface="Cascadia Mono" panose="020B0609020000020004" pitchFamily="49" charset="0"/>
            </a:endParaRPr>
          </a:p>
          <a:p>
            <a:r>
              <a:rPr lang="es-DO" sz="1400" dirty="0">
                <a:solidFill>
                  <a:srgbClr val="0000FF"/>
                </a:solidFill>
                <a:latin typeface="Cascadia Mono" panose="020B0609020000020004" pitchFamily="49" charset="0"/>
              </a:rPr>
              <a:t>namespace</a:t>
            </a:r>
            <a:r>
              <a:rPr lang="es-DO" sz="1400" dirty="0">
                <a:solidFill>
                  <a:srgbClr val="000000"/>
                </a:solidFill>
                <a:latin typeface="Cascadia Mono" panose="020B0609020000020004" pitchFamily="49" charset="0"/>
              </a:rPr>
              <a:t> VENTAS_2023</a:t>
            </a:r>
          </a:p>
          <a:p>
            <a:r>
              <a:rPr lang="es-DO" sz="1400" dirty="0">
                <a:solidFill>
                  <a:srgbClr val="000000"/>
                </a:solidFill>
                <a:latin typeface="Cascadia Mono" panose="020B0609020000020004" pitchFamily="49" charset="0"/>
              </a:rPr>
              <a:t>{</a:t>
            </a:r>
          </a:p>
          <a:p>
            <a:r>
              <a:rPr lang="es-ES" sz="1400" dirty="0">
                <a:solidFill>
                  <a:srgbClr val="000000"/>
                </a:solidFill>
                <a:latin typeface="Cascadia Mono" panose="020B0609020000020004" pitchFamily="49" charset="0"/>
              </a:rPr>
              <a:t>    </a:t>
            </a:r>
            <a:r>
              <a:rPr lang="es-ES" sz="1400" dirty="0">
                <a:solidFill>
                  <a:srgbClr val="008000"/>
                </a:solidFill>
                <a:latin typeface="Cascadia Mono" panose="020B0609020000020004" pitchFamily="49" charset="0"/>
              </a:rPr>
              <a:t>// Definición de la clase "Articulo"</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public</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class</a:t>
            </a:r>
            <a:r>
              <a:rPr lang="es-DO" sz="1400" dirty="0">
                <a:solidFill>
                  <a:srgbClr val="000000"/>
                </a:solidFill>
                <a:latin typeface="Cascadia Mono" panose="020B0609020000020004" pitchFamily="49" charset="0"/>
              </a:rPr>
              <a:t> </a:t>
            </a:r>
            <a:r>
              <a:rPr lang="es-DO" sz="1400" dirty="0">
                <a:solidFill>
                  <a:srgbClr val="2B91AF"/>
                </a:solidFill>
                <a:latin typeface="Cascadia Mono" panose="020B0609020000020004" pitchFamily="49" charset="0"/>
              </a:rPr>
              <a:t>Articulo</a:t>
            </a:r>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int</a:t>
            </a:r>
            <a:r>
              <a:rPr lang="es-ES" sz="1400" dirty="0">
                <a:solidFill>
                  <a:srgbClr val="000000"/>
                </a:solidFill>
                <a:latin typeface="Cascadia Mono" panose="020B0609020000020004" pitchFamily="49" charset="0"/>
              </a:rPr>
              <a:t> IDArticulo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ID del artículo</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string</a:t>
            </a:r>
            <a:r>
              <a:rPr lang="es-ES" sz="1400" dirty="0">
                <a:solidFill>
                  <a:srgbClr val="000000"/>
                </a:solidFill>
                <a:latin typeface="Cascadia Mono" panose="020B0609020000020004" pitchFamily="49" charset="0"/>
              </a:rPr>
              <a:t> Nombre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nombre del artículo</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decimal</a:t>
            </a:r>
            <a:r>
              <a:rPr lang="es-ES" sz="1400" dirty="0">
                <a:solidFill>
                  <a:srgbClr val="000000"/>
                </a:solidFill>
                <a:latin typeface="Cascadia Mono" panose="020B0609020000020004" pitchFamily="49" charset="0"/>
              </a:rPr>
              <a:t> Precio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precio del artículo</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endParaRPr lang="es-DO"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8000"/>
                </a:solidFill>
                <a:latin typeface="Cascadia Mono" panose="020B0609020000020004" pitchFamily="49" charset="0"/>
              </a:rPr>
              <a:t>// Definición de la clase "Venta"</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public</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class</a:t>
            </a:r>
            <a:r>
              <a:rPr lang="es-DO" sz="1400" dirty="0">
                <a:solidFill>
                  <a:srgbClr val="000000"/>
                </a:solidFill>
                <a:latin typeface="Cascadia Mono" panose="020B0609020000020004" pitchFamily="49" charset="0"/>
              </a:rPr>
              <a:t> </a:t>
            </a:r>
            <a:r>
              <a:rPr lang="es-DO" sz="1400" dirty="0">
                <a:solidFill>
                  <a:srgbClr val="2B91AF"/>
                </a:solidFill>
                <a:latin typeface="Cascadia Mono" panose="020B0609020000020004" pitchFamily="49" charset="0"/>
              </a:rPr>
              <a:t>Venta</a:t>
            </a:r>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int</a:t>
            </a:r>
            <a:r>
              <a:rPr lang="es-ES" sz="1400" dirty="0">
                <a:solidFill>
                  <a:srgbClr val="000000"/>
                </a:solidFill>
                <a:latin typeface="Cascadia Mono" panose="020B0609020000020004" pitchFamily="49" charset="0"/>
              </a:rPr>
              <a:t> IDArticulo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ID del artículo</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string</a:t>
            </a:r>
            <a:r>
              <a:rPr lang="es-ES" sz="1400" dirty="0">
                <a:solidFill>
                  <a:srgbClr val="000000"/>
                </a:solidFill>
                <a:latin typeface="Cascadia Mono" panose="020B0609020000020004" pitchFamily="49" charset="0"/>
              </a:rPr>
              <a:t> NombreArticulo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nombre del artículo</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int</a:t>
            </a:r>
            <a:r>
              <a:rPr lang="es-ES" sz="1400" dirty="0">
                <a:solidFill>
                  <a:srgbClr val="000000"/>
                </a:solidFill>
                <a:latin typeface="Cascadia Mono" panose="020B0609020000020004" pitchFamily="49" charset="0"/>
              </a:rPr>
              <a:t> Cantidad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la cantidad de artículos vendidos</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decimal</a:t>
            </a:r>
            <a:r>
              <a:rPr lang="es-ES" sz="1400" dirty="0">
                <a:solidFill>
                  <a:srgbClr val="000000"/>
                </a:solidFill>
                <a:latin typeface="Cascadia Mono" panose="020B0609020000020004" pitchFamily="49" charset="0"/>
              </a:rPr>
              <a:t> Precio { </a:t>
            </a:r>
            <a:r>
              <a:rPr lang="es-ES" sz="1400" dirty="0">
                <a:solidFill>
                  <a:srgbClr val="0000FF"/>
                </a:solidFill>
                <a:latin typeface="Cascadia Mono" panose="020B0609020000020004" pitchFamily="49" charset="0"/>
              </a:rPr>
              <a:t>get</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set</a:t>
            </a:r>
            <a:r>
              <a:rPr lang="es-ES" sz="1400" dirty="0">
                <a:solidFill>
                  <a:srgbClr val="000000"/>
                </a:solidFill>
                <a:latin typeface="Cascadia Mono" panose="020B0609020000020004" pitchFamily="49" charset="0"/>
              </a:rPr>
              <a:t>; }             </a:t>
            </a:r>
            <a:r>
              <a:rPr lang="es-ES" sz="1400" dirty="0">
                <a:solidFill>
                  <a:srgbClr val="008000"/>
                </a:solidFill>
                <a:latin typeface="Cascadia Mono" panose="020B0609020000020004" pitchFamily="49" charset="0"/>
              </a:rPr>
              <a:t>// Propiedad para el precio unitario del artículo</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public</a:t>
            </a:r>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decimal</a:t>
            </a:r>
            <a:r>
              <a:rPr lang="es-ES" sz="1400" dirty="0">
                <a:solidFill>
                  <a:srgbClr val="000000"/>
                </a:solidFill>
                <a:latin typeface="Cascadia Mono" panose="020B0609020000020004" pitchFamily="49" charset="0"/>
              </a:rPr>
              <a:t> Monto =&gt; Cantidad * Precio;      </a:t>
            </a:r>
            <a:r>
              <a:rPr lang="es-ES" sz="1200" dirty="0">
                <a:solidFill>
                  <a:srgbClr val="008000"/>
                </a:solidFill>
                <a:latin typeface="Cascadia Mono" panose="020B0609020000020004" pitchFamily="49" charset="0"/>
              </a:rPr>
              <a:t>// Propiedad calculada para el monto total de la venta</a:t>
            </a:r>
            <a:endParaRPr lang="es-ES" sz="12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p:txBody>
      </p:sp>
      <p:sp>
        <p:nvSpPr>
          <p:cNvPr id="4" name="CuadroTexto 3">
            <a:extLst>
              <a:ext uri="{FF2B5EF4-FFF2-40B4-BE49-F238E27FC236}">
                <a16:creationId xmlns:a16="http://schemas.microsoft.com/office/drawing/2014/main" id="{E4073A71-51D5-2A16-73E5-D404D504B673}"/>
              </a:ext>
            </a:extLst>
          </p:cNvPr>
          <p:cNvSpPr txBox="1"/>
          <p:nvPr/>
        </p:nvSpPr>
        <p:spPr>
          <a:xfrm>
            <a:off x="7826644" y="162877"/>
            <a:ext cx="4365356"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82B917E9-08DB-4FBE-1D1E-63A8B284825C}"/>
              </a:ext>
            </a:extLst>
          </p:cNvPr>
          <p:cNvSpPr/>
          <p:nvPr/>
        </p:nvSpPr>
        <p:spPr>
          <a:xfrm>
            <a:off x="10972800" y="342899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118208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2B993F-6BAA-568C-5D98-CACBC4DC7779}"/>
              </a:ext>
            </a:extLst>
          </p:cNvPr>
          <p:cNvSpPr txBox="1"/>
          <p:nvPr/>
        </p:nvSpPr>
        <p:spPr>
          <a:xfrm>
            <a:off x="165961" y="1007390"/>
            <a:ext cx="11860077" cy="5201424"/>
          </a:xfrm>
          <a:prstGeom prst="rect">
            <a:avLst/>
          </a:prstGeom>
          <a:noFill/>
        </p:spPr>
        <p:txBody>
          <a:bodyPr wrap="square">
            <a:spAutoFit/>
          </a:bodyPr>
          <a:lstStyle/>
          <a:p>
            <a:r>
              <a:rPr lang="es-DO" sz="1400" dirty="0">
                <a:solidFill>
                  <a:srgbClr val="000000"/>
                </a:solidFill>
                <a:latin typeface="Cascadia Mono" panose="020B0609020000020004" pitchFamily="49" charset="0"/>
              </a:rPr>
              <a:t> [XamlCompilation(XamlCompilationOptions.Compile)] </a:t>
            </a:r>
            <a:r>
              <a:rPr lang="es-DO" sz="1400" dirty="0">
                <a:solidFill>
                  <a:srgbClr val="008000"/>
                </a:solidFill>
                <a:latin typeface="Cascadia Mono" panose="020B0609020000020004" pitchFamily="49" charset="0"/>
              </a:rPr>
              <a:t>// Atributo que indica la compilación de XAML</a:t>
            </a:r>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public</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partial</a:t>
            </a:r>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class</a:t>
            </a:r>
            <a:r>
              <a:rPr lang="es-DO" sz="1400" dirty="0">
                <a:solidFill>
                  <a:srgbClr val="000000"/>
                </a:solidFill>
                <a:latin typeface="Cascadia Mono" panose="020B0609020000020004" pitchFamily="49" charset="0"/>
              </a:rPr>
              <a:t> </a:t>
            </a:r>
            <a:r>
              <a:rPr lang="es-DO" sz="1400" dirty="0">
                <a:solidFill>
                  <a:srgbClr val="2B91AF"/>
                </a:solidFill>
                <a:latin typeface="Cascadia Mono" panose="020B0609020000020004" pitchFamily="49" charset="0"/>
              </a:rPr>
              <a:t>Vendedor</a:t>
            </a:r>
            <a:r>
              <a:rPr lang="es-DO" sz="1400" dirty="0">
                <a:solidFill>
                  <a:srgbClr val="000000"/>
                </a:solidFill>
                <a:latin typeface="Cascadia Mono" panose="020B0609020000020004" pitchFamily="49" charset="0"/>
              </a:rPr>
              <a:t> : ContentPage</a:t>
            </a: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private</a:t>
            </a:r>
            <a:r>
              <a:rPr lang="es-ES" sz="1400" dirty="0">
                <a:solidFill>
                  <a:srgbClr val="000000"/>
                </a:solidFill>
                <a:latin typeface="Cascadia Mono" panose="020B0609020000020004" pitchFamily="49" charset="0"/>
              </a:rPr>
              <a:t> ObservableCollection&lt;Articulo&gt; articulos; </a:t>
            </a:r>
            <a:r>
              <a:rPr lang="es-ES" sz="1400" dirty="0">
                <a:solidFill>
                  <a:srgbClr val="008000"/>
                </a:solidFill>
                <a:latin typeface="Cascadia Mono" panose="020B0609020000020004" pitchFamily="49" charset="0"/>
              </a:rPr>
              <a:t>// Colección para almacenar los artículos</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00FF"/>
                </a:solidFill>
                <a:latin typeface="Cascadia Mono" panose="020B0609020000020004" pitchFamily="49" charset="0"/>
              </a:rPr>
              <a:t>private</a:t>
            </a:r>
            <a:r>
              <a:rPr lang="es-ES" sz="1400" dirty="0">
                <a:solidFill>
                  <a:srgbClr val="000000"/>
                </a:solidFill>
                <a:latin typeface="Cascadia Mono" panose="020B0609020000020004" pitchFamily="49" charset="0"/>
              </a:rPr>
              <a:t> ObservableCollection&lt;Venta&gt; ventas;       </a:t>
            </a:r>
            <a:r>
              <a:rPr lang="es-ES" sz="1400" dirty="0">
                <a:solidFill>
                  <a:srgbClr val="008000"/>
                </a:solidFill>
                <a:latin typeface="Cascadia Mono" panose="020B0609020000020004" pitchFamily="49" charset="0"/>
              </a:rPr>
              <a:t>// Colección para almacenar las ventas</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SqlConnection sqlConnection;                      </a:t>
            </a:r>
            <a:r>
              <a:rPr lang="es-ES" sz="1400" dirty="0">
                <a:solidFill>
                  <a:srgbClr val="008000"/>
                </a:solidFill>
                <a:latin typeface="Cascadia Mono" panose="020B0609020000020004" pitchFamily="49" charset="0"/>
              </a:rPr>
              <a:t>// Objeto para manejar la conexión a la base de datos</a:t>
            </a:r>
            <a:endParaRPr lang="es-ES" sz="1400" dirty="0">
              <a:solidFill>
                <a:srgbClr val="000000"/>
              </a:solidFill>
              <a:latin typeface="Cascadia Mono" panose="020B0609020000020004" pitchFamily="49" charset="0"/>
            </a:endParaRPr>
          </a:p>
          <a:p>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public</a:t>
            </a:r>
            <a:r>
              <a:rPr lang="es-DO" sz="1400" dirty="0">
                <a:solidFill>
                  <a:srgbClr val="000000"/>
                </a:solidFill>
                <a:latin typeface="Cascadia Mono" panose="020B0609020000020004" pitchFamily="49" charset="0"/>
              </a:rPr>
              <a:t> </a:t>
            </a:r>
            <a:r>
              <a:rPr lang="es-DO" sz="1400" dirty="0">
                <a:solidFill>
                  <a:srgbClr val="2B91AF"/>
                </a:solidFill>
                <a:latin typeface="Cascadia Mono" panose="020B0609020000020004" pitchFamily="49" charset="0"/>
              </a:rPr>
              <a:t>Vendedor</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InitializeComponent(); </a:t>
            </a:r>
            <a:r>
              <a:rPr lang="es-ES" sz="1400" dirty="0">
                <a:solidFill>
                  <a:srgbClr val="008000"/>
                </a:solidFill>
                <a:latin typeface="Cascadia Mono" panose="020B0609020000020004" pitchFamily="49" charset="0"/>
              </a:rPr>
              <a:t>// Inicializa la interfaz de usuario</a:t>
            </a:r>
            <a:endParaRPr lang="es-ES" sz="1400" dirty="0">
              <a:solidFill>
                <a:srgbClr val="000000"/>
              </a:solidFill>
              <a:latin typeface="Cascadia Mono" panose="020B0609020000020004" pitchFamily="49" charset="0"/>
            </a:endParaRPr>
          </a:p>
          <a:p>
            <a:endParaRPr lang="es-DO"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a:t>
            </a:r>
            <a:r>
              <a:rPr lang="es-ES" sz="1400" dirty="0">
                <a:solidFill>
                  <a:srgbClr val="008000"/>
                </a:solidFill>
                <a:latin typeface="Cascadia Mono" panose="020B0609020000020004" pitchFamily="49" charset="0"/>
              </a:rPr>
              <a:t>// Configuración de la cadena de conexión a la base de datos</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string</a:t>
            </a:r>
            <a:r>
              <a:rPr lang="es-DO" sz="1400" dirty="0">
                <a:solidFill>
                  <a:srgbClr val="000000"/>
                </a:solidFill>
                <a:latin typeface="Cascadia Mono" panose="020B0609020000020004" pitchFamily="49" charset="0"/>
              </a:rPr>
              <a:t> srvrdbname = </a:t>
            </a:r>
            <a:r>
              <a:rPr lang="es-DO" sz="1400" dirty="0">
                <a:solidFill>
                  <a:srgbClr val="A31515"/>
                </a:solidFill>
                <a:latin typeface="Cascadia Mono" panose="020B0609020000020004" pitchFamily="49" charset="0"/>
              </a:rPr>
              <a:t>"LOGIN_2023"</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string</a:t>
            </a:r>
            <a:r>
              <a:rPr lang="es-DO" sz="1400" dirty="0">
                <a:solidFill>
                  <a:srgbClr val="000000"/>
                </a:solidFill>
                <a:latin typeface="Cascadia Mono" panose="020B0609020000020004" pitchFamily="49" charset="0"/>
              </a:rPr>
              <a:t> srvrname = </a:t>
            </a:r>
            <a:r>
              <a:rPr lang="es-DO" sz="1400" dirty="0">
                <a:solidFill>
                  <a:srgbClr val="A31515"/>
                </a:solidFill>
                <a:latin typeface="Cascadia Mono" panose="020B0609020000020004" pitchFamily="49" charset="0"/>
              </a:rPr>
              <a:t>"192.168.2.209"</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string</a:t>
            </a:r>
            <a:r>
              <a:rPr lang="es-DO" sz="1400" dirty="0">
                <a:solidFill>
                  <a:srgbClr val="000000"/>
                </a:solidFill>
                <a:latin typeface="Cascadia Mono" panose="020B0609020000020004" pitchFamily="49" charset="0"/>
              </a:rPr>
              <a:t> srvrusername = </a:t>
            </a:r>
            <a:r>
              <a:rPr lang="es-DO" sz="1400" dirty="0">
                <a:solidFill>
                  <a:srgbClr val="A31515"/>
                </a:solidFill>
                <a:latin typeface="Cascadia Mono" panose="020B0609020000020004" pitchFamily="49" charset="0"/>
              </a:rPr>
              <a:t>"JUANCITO"</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string</a:t>
            </a:r>
            <a:r>
              <a:rPr lang="es-DO" sz="1400" dirty="0">
                <a:solidFill>
                  <a:srgbClr val="000000"/>
                </a:solidFill>
                <a:latin typeface="Cascadia Mono" panose="020B0609020000020004" pitchFamily="49" charset="0"/>
              </a:rPr>
              <a:t> srvrpassword = </a:t>
            </a:r>
            <a:r>
              <a:rPr lang="es-DO" sz="1400" dirty="0">
                <a:solidFill>
                  <a:srgbClr val="A31515"/>
                </a:solidFill>
                <a:latin typeface="Cascadia Mono" panose="020B0609020000020004" pitchFamily="49" charset="0"/>
              </a:rPr>
              <a:t>"123456"</a:t>
            </a:r>
            <a:r>
              <a:rPr lang="es-DO" sz="14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 sqlconn = </a:t>
            </a:r>
            <a:r>
              <a:rPr lang="es-DO" sz="1000" dirty="0">
                <a:solidFill>
                  <a:srgbClr val="A31515"/>
                </a:solidFill>
                <a:latin typeface="Cascadia Mono" panose="020B0609020000020004" pitchFamily="49" charset="0"/>
              </a:rPr>
              <a:t>$"Data Source=</a:t>
            </a:r>
            <a:r>
              <a:rPr lang="es-DO" sz="1000" dirty="0">
                <a:solidFill>
                  <a:srgbClr val="000000"/>
                </a:solidFill>
                <a:latin typeface="Cascadia Mono" panose="020B0609020000020004" pitchFamily="49" charset="0"/>
              </a:rPr>
              <a:t>{srvrname}</a:t>
            </a:r>
            <a:r>
              <a:rPr lang="es-DO" sz="1000" dirty="0">
                <a:solidFill>
                  <a:srgbClr val="A31515"/>
                </a:solidFill>
                <a:latin typeface="Cascadia Mono" panose="020B0609020000020004" pitchFamily="49" charset="0"/>
              </a:rPr>
              <a:t>;Initial Catalog=</a:t>
            </a:r>
            <a:r>
              <a:rPr lang="es-DO" sz="1000" dirty="0">
                <a:solidFill>
                  <a:srgbClr val="000000"/>
                </a:solidFill>
                <a:latin typeface="Cascadia Mono" panose="020B0609020000020004" pitchFamily="49" charset="0"/>
              </a:rPr>
              <a:t>{srvrdbname}</a:t>
            </a:r>
            <a:r>
              <a:rPr lang="es-DO" sz="1000" dirty="0">
                <a:solidFill>
                  <a:srgbClr val="A31515"/>
                </a:solidFill>
                <a:latin typeface="Cascadia Mono" panose="020B0609020000020004" pitchFamily="49" charset="0"/>
              </a:rPr>
              <a:t>;User ID=</a:t>
            </a:r>
            <a:r>
              <a:rPr lang="es-DO" sz="1000" dirty="0">
                <a:solidFill>
                  <a:srgbClr val="000000"/>
                </a:solidFill>
                <a:latin typeface="Cascadia Mono" panose="020B0609020000020004" pitchFamily="49" charset="0"/>
              </a:rPr>
              <a:t>{srvrusername}</a:t>
            </a:r>
            <a:r>
              <a:rPr lang="es-DO" sz="1000" dirty="0">
                <a:solidFill>
                  <a:srgbClr val="A31515"/>
                </a:solidFill>
                <a:latin typeface="Cascadia Mono" panose="020B0609020000020004" pitchFamily="49" charset="0"/>
              </a:rPr>
              <a:t>;Password=</a:t>
            </a:r>
            <a:r>
              <a:rPr lang="es-DO" sz="1000" dirty="0">
                <a:solidFill>
                  <a:srgbClr val="000000"/>
                </a:solidFill>
                <a:latin typeface="Cascadia Mono" panose="020B0609020000020004" pitchFamily="49" charset="0"/>
              </a:rPr>
              <a:t>{srvrpassword}</a:t>
            </a:r>
            <a:r>
              <a:rPr lang="es-DO" sz="1000" dirty="0">
                <a:solidFill>
                  <a:srgbClr val="A31515"/>
                </a:solidFill>
                <a:latin typeface="Cascadia Mono" panose="020B0609020000020004" pitchFamily="49" charset="0"/>
              </a:rPr>
              <a:t>"</a:t>
            </a:r>
            <a:r>
              <a:rPr lang="es-DO" sz="10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sqlConnection = </a:t>
            </a:r>
            <a:r>
              <a:rPr lang="es-DO" sz="1400" dirty="0">
                <a:solidFill>
                  <a:srgbClr val="0000FF"/>
                </a:solidFill>
                <a:latin typeface="Cascadia Mono" panose="020B0609020000020004" pitchFamily="49" charset="0"/>
              </a:rPr>
              <a:t>new</a:t>
            </a:r>
            <a:r>
              <a:rPr lang="es-DO" sz="1400" dirty="0">
                <a:solidFill>
                  <a:srgbClr val="000000"/>
                </a:solidFill>
                <a:latin typeface="Cascadia Mono" panose="020B0609020000020004" pitchFamily="49" charset="0"/>
              </a:rPr>
              <a:t> SqlConnection(sqlconn); </a:t>
            </a:r>
            <a:r>
              <a:rPr lang="es-DO" sz="1400" dirty="0">
                <a:solidFill>
                  <a:srgbClr val="008000"/>
                </a:solidFill>
                <a:latin typeface="Cascadia Mono" panose="020B0609020000020004" pitchFamily="49" charset="0"/>
              </a:rPr>
              <a:t>// Inicializa la conexión a la base de datos</a:t>
            </a:r>
            <a:endParaRPr lang="es-DO" sz="1400" dirty="0">
              <a:solidFill>
                <a:srgbClr val="000000"/>
              </a:solidFill>
              <a:latin typeface="Cascadia Mono" panose="020B0609020000020004" pitchFamily="49" charset="0"/>
            </a:endParaRPr>
          </a:p>
          <a:p>
            <a:endParaRPr lang="es-DO"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LoadArticulos(); </a:t>
            </a:r>
            <a:r>
              <a:rPr lang="es-ES" sz="1400" dirty="0">
                <a:solidFill>
                  <a:srgbClr val="008000"/>
                </a:solidFill>
                <a:latin typeface="Cascadia Mono" panose="020B0609020000020004" pitchFamily="49" charset="0"/>
              </a:rPr>
              <a:t>// Cargar los artículos desde la base de datos</a:t>
            </a:r>
            <a:endParaRPr lang="es-ES" sz="1400" dirty="0">
              <a:solidFill>
                <a:srgbClr val="000000"/>
              </a:solidFill>
              <a:latin typeface="Cascadia Mono" panose="020B0609020000020004" pitchFamily="49" charset="0"/>
            </a:endParaRPr>
          </a:p>
          <a:p>
            <a:endParaRPr lang="es-DO"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LoadVentas(); </a:t>
            </a:r>
            <a:r>
              <a:rPr lang="es-ES" sz="1400" dirty="0">
                <a:solidFill>
                  <a:srgbClr val="008000"/>
                </a:solidFill>
                <a:latin typeface="Cascadia Mono" panose="020B0609020000020004" pitchFamily="49" charset="0"/>
              </a:rPr>
              <a:t>// Cargar las ventas en la inicialización</a:t>
            </a:r>
            <a:endParaRPr lang="es-ES" sz="1400" dirty="0">
              <a:solidFill>
                <a:srgbClr val="000000"/>
              </a:solidFill>
              <a:latin typeface="Cascadia Mono" panose="020B0609020000020004" pitchFamily="49" charset="0"/>
            </a:endParaRPr>
          </a:p>
          <a:p>
            <a:r>
              <a:rPr lang="es-ES" sz="1400" dirty="0">
                <a:solidFill>
                  <a:srgbClr val="000000"/>
                </a:solidFill>
                <a:latin typeface="Cascadia Mono" panose="020B0609020000020004" pitchFamily="49" charset="0"/>
              </a:rPr>
              <a:t>            VentasListView.ItemsSource = ventas; </a:t>
            </a:r>
            <a:r>
              <a:rPr lang="es-ES" sz="1400" dirty="0">
                <a:solidFill>
                  <a:srgbClr val="008000"/>
                </a:solidFill>
                <a:latin typeface="Cascadia Mono" panose="020B0609020000020004" pitchFamily="49" charset="0"/>
              </a:rPr>
              <a:t>// Cargar las ventas en el ListView</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endParaRPr lang="es-DO" sz="1400" dirty="0"/>
          </a:p>
        </p:txBody>
      </p:sp>
      <p:sp>
        <p:nvSpPr>
          <p:cNvPr id="4" name="CuadroTexto 3">
            <a:extLst>
              <a:ext uri="{FF2B5EF4-FFF2-40B4-BE49-F238E27FC236}">
                <a16:creationId xmlns:a16="http://schemas.microsoft.com/office/drawing/2014/main" id="{70E5653F-2C0F-642A-4E73-50EC0517EB7C}"/>
              </a:ext>
            </a:extLst>
          </p:cNvPr>
          <p:cNvSpPr txBox="1"/>
          <p:nvPr/>
        </p:nvSpPr>
        <p:spPr>
          <a:xfrm>
            <a:off x="7826644" y="158179"/>
            <a:ext cx="4365356" cy="830997"/>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9E6F1B1A-C25B-AAE1-A11B-1BDECB53EFEB}"/>
              </a:ext>
            </a:extLst>
          </p:cNvPr>
          <p:cNvSpPr/>
          <p:nvPr/>
        </p:nvSpPr>
        <p:spPr>
          <a:xfrm>
            <a:off x="11096786" y="495146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116673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98C2317-2855-13DF-B4F5-98BAB0DBF224}"/>
              </a:ext>
            </a:extLst>
          </p:cNvPr>
          <p:cNvSpPr txBox="1"/>
          <p:nvPr/>
        </p:nvSpPr>
        <p:spPr>
          <a:xfrm>
            <a:off x="144650" y="251207"/>
            <a:ext cx="11654726" cy="6355586"/>
          </a:xfrm>
          <a:prstGeom prst="rect">
            <a:avLst/>
          </a:prstGeom>
          <a:noFill/>
        </p:spPr>
        <p:txBody>
          <a:bodyPr wrap="square">
            <a:spAutoFit/>
          </a:bodyPr>
          <a:lstStyle/>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Método para cargar los artículos desde la base de datos y configurar el Picker de artículos</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private</a:t>
            </a:r>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void</a:t>
            </a:r>
            <a:r>
              <a:rPr lang="es-DO" sz="1100" dirty="0">
                <a:solidFill>
                  <a:srgbClr val="000000"/>
                </a:solidFill>
                <a:latin typeface="Cascadia Mono" panose="020B0609020000020004" pitchFamily="49" charset="0"/>
              </a:rPr>
              <a:t> LoadArticulos()</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articulos = </a:t>
            </a:r>
            <a:r>
              <a:rPr lang="es-ES" sz="1100" dirty="0">
                <a:solidFill>
                  <a:srgbClr val="0000FF"/>
                </a:solidFill>
                <a:latin typeface="Cascadia Mono" panose="020B0609020000020004" pitchFamily="49" charset="0"/>
              </a:rPr>
              <a:t>new</a:t>
            </a:r>
            <a:r>
              <a:rPr lang="es-ES" sz="1100" dirty="0">
                <a:solidFill>
                  <a:srgbClr val="000000"/>
                </a:solidFill>
                <a:latin typeface="Cascadia Mono" panose="020B0609020000020004" pitchFamily="49" charset="0"/>
              </a:rPr>
              <a:t> ObservableCollection&lt;Articulo&gt;(); </a:t>
            </a:r>
            <a:r>
              <a:rPr lang="es-ES" sz="1100" dirty="0">
                <a:solidFill>
                  <a:srgbClr val="008000"/>
                </a:solidFill>
                <a:latin typeface="Cascadia Mono" panose="020B0609020000020004" pitchFamily="49" charset="0"/>
              </a:rPr>
              <a:t>// Inicializa la colección de artículos</a:t>
            </a:r>
            <a:endParaRPr lang="es-ES" sz="1100" dirty="0">
              <a:solidFill>
                <a:srgbClr val="000000"/>
              </a:solidFill>
              <a:latin typeface="Cascadia Mono" panose="020B0609020000020004" pitchFamily="49" charset="0"/>
            </a:endParaRPr>
          </a:p>
          <a:p>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try</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sqlConnection.Open(); </a:t>
            </a:r>
            <a:r>
              <a:rPr lang="es-ES" sz="1100" dirty="0">
                <a:solidFill>
                  <a:srgbClr val="008000"/>
                </a:solidFill>
                <a:latin typeface="Cascadia Mono" panose="020B0609020000020004" pitchFamily="49" charset="0"/>
              </a:rPr>
              <a:t>// Abre la conexión a la base de datos</a:t>
            </a:r>
            <a:endParaRPr lang="es-E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00FF"/>
                </a:solidFill>
                <a:latin typeface="Cascadia Mono" panose="020B0609020000020004" pitchFamily="49" charset="0"/>
              </a:rPr>
              <a:t>string</a:t>
            </a:r>
            <a:r>
              <a:rPr lang="es-ES" sz="1100" dirty="0">
                <a:solidFill>
                  <a:srgbClr val="000000"/>
                </a:solidFill>
                <a:latin typeface="Cascadia Mono" panose="020B0609020000020004" pitchFamily="49" charset="0"/>
              </a:rPr>
              <a:t> queryString = </a:t>
            </a:r>
            <a:r>
              <a:rPr lang="es-ES" sz="1100" dirty="0">
                <a:solidFill>
                  <a:srgbClr val="A31515"/>
                </a:solidFill>
                <a:latin typeface="Cascadia Mono" panose="020B0609020000020004" pitchFamily="49" charset="0"/>
              </a:rPr>
              <a:t>"SELECT IDArticulo, Nombre, Precio FROM Articulos"</a:t>
            </a:r>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Consulta SQL para obtener los artículos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SqlCommand command = </a:t>
            </a:r>
            <a:r>
              <a:rPr lang="en-US" sz="1100" dirty="0">
                <a:solidFill>
                  <a:srgbClr val="0000FF"/>
                </a:solidFill>
                <a:latin typeface="Cascadia Mono" panose="020B0609020000020004" pitchFamily="49" charset="0"/>
              </a:rPr>
              <a:t>new</a:t>
            </a:r>
            <a:r>
              <a:rPr lang="en-US" sz="1100" dirty="0">
                <a:solidFill>
                  <a:srgbClr val="000000"/>
                </a:solidFill>
                <a:latin typeface="Cascadia Mono" panose="020B0609020000020004" pitchFamily="49" charset="0"/>
              </a:rPr>
              <a:t> SqlCommand(queryString, sqlConnection);</a:t>
            </a:r>
          </a:p>
          <a:p>
            <a:r>
              <a:rPr lang="es-DO" sz="1100" dirty="0">
                <a:solidFill>
                  <a:srgbClr val="000000"/>
                </a:solidFill>
                <a:latin typeface="Cascadia Mono" panose="020B0609020000020004" pitchFamily="49" charset="0"/>
              </a:rPr>
              <a:t>                SqlDataReader reader = command.ExecuteReader();</a:t>
            </a:r>
          </a:p>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00FF"/>
                </a:solidFill>
                <a:latin typeface="Cascadia Mono" panose="020B0609020000020004" pitchFamily="49" charset="0"/>
              </a:rPr>
              <a:t>while</a:t>
            </a:r>
            <a:r>
              <a:rPr lang="es-ES" sz="1100" dirty="0">
                <a:solidFill>
                  <a:srgbClr val="000000"/>
                </a:solidFill>
                <a:latin typeface="Cascadia Mono" panose="020B0609020000020004" pitchFamily="49" charset="0"/>
              </a:rPr>
              <a:t> (reader.Read()) </a:t>
            </a:r>
            <a:r>
              <a:rPr lang="es-ES" sz="1100" dirty="0">
                <a:solidFill>
                  <a:srgbClr val="008000"/>
                </a:solidFill>
                <a:latin typeface="Cascadia Mono" panose="020B0609020000020004" pitchFamily="49" charset="0"/>
              </a:rPr>
              <a:t>// Recorre los resultados de la consulta</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Crea objetos Articulo y agrega a la colección</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articulos.Add(</a:t>
            </a:r>
            <a:r>
              <a:rPr lang="es-DO" sz="1100" dirty="0">
                <a:solidFill>
                  <a:srgbClr val="0000FF"/>
                </a:solidFill>
                <a:latin typeface="Cascadia Mono" panose="020B0609020000020004" pitchFamily="49" charset="0"/>
              </a:rPr>
              <a:t>new</a:t>
            </a:r>
            <a:r>
              <a:rPr lang="es-DO" sz="1100" dirty="0">
                <a:solidFill>
                  <a:srgbClr val="000000"/>
                </a:solidFill>
                <a:latin typeface="Cascadia Mono" panose="020B0609020000020004" pitchFamily="49" charset="0"/>
              </a:rPr>
              <a:t> Articulo</a:t>
            </a:r>
          </a:p>
          <a:p>
            <a:r>
              <a:rPr lang="es-DO" sz="1100" dirty="0">
                <a:solidFill>
                  <a:srgbClr val="000000"/>
                </a:solidFill>
                <a:latin typeface="Cascadia Mono" panose="020B0609020000020004" pitchFamily="49" charset="0"/>
              </a:rPr>
              <a:t>                    {</a:t>
            </a:r>
          </a:p>
          <a:p>
            <a:r>
              <a:rPr lang="pt-BR" sz="1100" dirty="0">
                <a:solidFill>
                  <a:srgbClr val="000000"/>
                </a:solidFill>
                <a:latin typeface="Cascadia Mono" panose="020B0609020000020004" pitchFamily="49" charset="0"/>
              </a:rPr>
              <a:t>                        IDArticulo = Convert.ToInt32(reader[</a:t>
            </a:r>
            <a:r>
              <a:rPr lang="pt-BR" sz="1100" dirty="0">
                <a:solidFill>
                  <a:srgbClr val="A31515"/>
                </a:solidFill>
                <a:latin typeface="Cascadia Mono" panose="020B0609020000020004" pitchFamily="49" charset="0"/>
              </a:rPr>
              <a:t>"IDArticulo"</a:t>
            </a:r>
            <a:r>
              <a:rPr lang="pt-BR"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Nombre = reader[</a:t>
            </a:r>
            <a:r>
              <a:rPr lang="es-DO" sz="1100" dirty="0">
                <a:solidFill>
                  <a:srgbClr val="A31515"/>
                </a:solidFill>
                <a:latin typeface="Cascadia Mono" panose="020B0609020000020004" pitchFamily="49" charset="0"/>
              </a:rPr>
              <a:t>"Nombre"</a:t>
            </a:r>
            <a:r>
              <a:rPr lang="es-DO" sz="1100" dirty="0">
                <a:solidFill>
                  <a:srgbClr val="000000"/>
                </a:solidFill>
                <a:latin typeface="Cascadia Mono" panose="020B0609020000020004" pitchFamily="49" charset="0"/>
              </a:rPr>
              <a:t>].ToString(),</a:t>
            </a:r>
          </a:p>
          <a:p>
            <a:r>
              <a:rPr lang="es-DO" sz="1100" dirty="0">
                <a:solidFill>
                  <a:srgbClr val="000000"/>
                </a:solidFill>
                <a:latin typeface="Cascadia Mono" panose="020B0609020000020004" pitchFamily="49" charset="0"/>
              </a:rPr>
              <a:t>                        Precio = Convert.ToDecimal(reader[</a:t>
            </a:r>
            <a:r>
              <a:rPr lang="es-DO" sz="1100" dirty="0">
                <a:solidFill>
                  <a:srgbClr val="A31515"/>
                </a:solidFill>
                <a:latin typeface="Cascadia Mono" panose="020B0609020000020004" pitchFamily="49" charset="0"/>
              </a:rPr>
              <a:t>"Precio"</a:t>
            </a:r>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reader.Close(); </a:t>
            </a:r>
            <a:r>
              <a:rPr lang="es-ES" sz="1100" dirty="0">
                <a:solidFill>
                  <a:srgbClr val="008000"/>
                </a:solidFill>
                <a:latin typeface="Cascadia Mono" panose="020B0609020000020004" pitchFamily="49" charset="0"/>
              </a:rPr>
              <a:t>// Cierra el lector</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catch</a:t>
            </a:r>
            <a:r>
              <a:rPr lang="es-DO" sz="1100" dirty="0">
                <a:solidFill>
                  <a:srgbClr val="000000"/>
                </a:solidFill>
                <a:latin typeface="Cascadia Mono" panose="020B0609020000020004" pitchFamily="49" charset="0"/>
              </a:rPr>
              <a:t> (Exception ex)</a:t>
            </a: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Console.WriteLine(ex.Message); </a:t>
            </a:r>
            <a:r>
              <a:rPr lang="es-ES" sz="1100" dirty="0">
                <a:solidFill>
                  <a:srgbClr val="008000"/>
                </a:solidFill>
                <a:latin typeface="Cascadia Mono" panose="020B0609020000020004" pitchFamily="49" charset="0"/>
              </a:rPr>
              <a:t>// Muestra cualquier error en la consola</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throw</a:t>
            </a:r>
            <a:r>
              <a:rPr lang="es-DO" sz="1100" dirty="0">
                <a:solidFill>
                  <a:srgbClr val="000000"/>
                </a:solidFill>
                <a:latin typeface="Cascadia Mono" panose="020B0609020000020004" pitchFamily="49" charset="0"/>
              </a:rPr>
              <a:t>;</a:t>
            </a:r>
          </a:p>
          <a:p>
            <a:r>
              <a:rPr lang="es-DO" sz="1100" dirty="0">
                <a:solidFill>
                  <a:srgbClr val="000000"/>
                </a:solidFill>
                <a:latin typeface="Cascadia Mono" panose="020B0609020000020004" pitchFamily="49" charset="0"/>
              </a:rPr>
              <a:t>            }</a:t>
            </a:r>
          </a:p>
          <a:p>
            <a:r>
              <a:rPr lang="es-DO" sz="1100" dirty="0">
                <a:solidFill>
                  <a:srgbClr val="000000"/>
                </a:solidFill>
                <a:latin typeface="Cascadia Mono" panose="020B0609020000020004" pitchFamily="49" charset="0"/>
              </a:rPr>
              <a:t>            </a:t>
            </a:r>
            <a:r>
              <a:rPr lang="es-DO" sz="1100" dirty="0">
                <a:solidFill>
                  <a:srgbClr val="0000FF"/>
                </a:solidFill>
                <a:latin typeface="Cascadia Mono" panose="020B0609020000020004" pitchFamily="49" charset="0"/>
              </a:rPr>
              <a:t>finally</a:t>
            </a:r>
            <a:endParaRPr lang="es-DO"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sqlConnection.Close(); </a:t>
            </a:r>
            <a:r>
              <a:rPr lang="es-ES" sz="1100" dirty="0">
                <a:solidFill>
                  <a:srgbClr val="008000"/>
                </a:solidFill>
                <a:latin typeface="Cascadia Mono" panose="020B0609020000020004" pitchFamily="49" charset="0"/>
              </a:rPr>
              <a:t>// Cierra la conexión a la base de datos en cualquier caso</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p>
          <a:p>
            <a:endParaRPr lang="es-DO"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ArticuloPicker.ItemsSource = articulos; </a:t>
            </a:r>
            <a:r>
              <a:rPr lang="es-ES" sz="1100" dirty="0">
                <a:solidFill>
                  <a:srgbClr val="008000"/>
                </a:solidFill>
                <a:latin typeface="Cascadia Mono" panose="020B0609020000020004" pitchFamily="49" charset="0"/>
              </a:rPr>
              <a:t>// Asigna los artículos al Picker para su selección</a:t>
            </a:r>
            <a:endParaRPr lang="es-ES" sz="1100" dirty="0">
              <a:solidFill>
                <a:srgbClr val="000000"/>
              </a:solidFill>
              <a:latin typeface="Cascadia Mono" panose="020B0609020000020004" pitchFamily="49" charset="0"/>
            </a:endParaRPr>
          </a:p>
          <a:p>
            <a:r>
              <a:rPr lang="es-DO" sz="1100" dirty="0">
                <a:solidFill>
                  <a:srgbClr val="000000"/>
                </a:solidFill>
                <a:latin typeface="Cascadia Mono" panose="020B0609020000020004" pitchFamily="49" charset="0"/>
              </a:rPr>
              <a:t>        }</a:t>
            </a:r>
            <a:endParaRPr lang="es-DO" sz="1100" dirty="0"/>
          </a:p>
        </p:txBody>
      </p:sp>
      <p:sp>
        <p:nvSpPr>
          <p:cNvPr id="4" name="CuadroTexto 3">
            <a:extLst>
              <a:ext uri="{FF2B5EF4-FFF2-40B4-BE49-F238E27FC236}">
                <a16:creationId xmlns:a16="http://schemas.microsoft.com/office/drawing/2014/main" id="{226CE803-5C34-9EFD-73E1-0322BB4F5610}"/>
              </a:ext>
            </a:extLst>
          </p:cNvPr>
          <p:cNvSpPr txBox="1"/>
          <p:nvPr/>
        </p:nvSpPr>
        <p:spPr>
          <a:xfrm>
            <a:off x="8989016" y="158179"/>
            <a:ext cx="3202983" cy="1200329"/>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BABB6CF0-6D13-CB06-50FD-6C7CFE8659C0}"/>
              </a:ext>
            </a:extLst>
          </p:cNvPr>
          <p:cNvSpPr/>
          <p:nvPr/>
        </p:nvSpPr>
        <p:spPr>
          <a:xfrm>
            <a:off x="11096786" y="495146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508141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7F048B-5CAD-80F4-E69C-18D1C456E057}"/>
              </a:ext>
            </a:extLst>
          </p:cNvPr>
          <p:cNvSpPr txBox="1"/>
          <p:nvPr/>
        </p:nvSpPr>
        <p:spPr>
          <a:xfrm>
            <a:off x="337088" y="1419551"/>
            <a:ext cx="11240146" cy="3754874"/>
          </a:xfrm>
          <a:prstGeom prst="rect">
            <a:avLst/>
          </a:prstGeom>
          <a:noFill/>
        </p:spPr>
        <p:txBody>
          <a:bodyPr wrap="square">
            <a:spAutoFit/>
          </a:bodyPr>
          <a:lstStyle/>
          <a:p>
            <a:r>
              <a:rPr lang="es-ES" sz="1400" dirty="0">
                <a:solidFill>
                  <a:srgbClr val="008000"/>
                </a:solidFill>
                <a:latin typeface="Cascadia Mono" panose="020B0609020000020004" pitchFamily="49" charset="0"/>
              </a:rPr>
              <a:t>// Método que se ejecuta cuando se selecciona un artículo en el Picker</a:t>
            </a:r>
            <a:endParaRPr lang="es-E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private</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 ArticuloPicker_SelectedIndexChanged(</a:t>
            </a:r>
            <a:r>
              <a:rPr lang="en-US" sz="1400" dirty="0">
                <a:solidFill>
                  <a:srgbClr val="0000FF"/>
                </a:solidFill>
                <a:latin typeface="Cascadia Mono" panose="020B0609020000020004" pitchFamily="49" charset="0"/>
              </a:rPr>
              <a:t>object</a:t>
            </a:r>
            <a:r>
              <a:rPr lang="en-US" sz="1400" dirty="0">
                <a:solidFill>
                  <a:srgbClr val="000000"/>
                </a:solidFill>
                <a:latin typeface="Cascadia Mono" panose="020B0609020000020004" pitchFamily="49" charset="0"/>
              </a:rPr>
              <a:t> sender, EventArgs e)</a:t>
            </a: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var</a:t>
            </a:r>
            <a:r>
              <a:rPr lang="es-DO" sz="1400" dirty="0">
                <a:solidFill>
                  <a:srgbClr val="000000"/>
                </a:solidFill>
                <a:latin typeface="Cascadia Mono" panose="020B0609020000020004" pitchFamily="49" charset="0"/>
              </a:rPr>
              <a:t> selectedArticulo = (Articulo)ArticuloPicker.SelectedItem; </a:t>
            </a:r>
            <a:r>
              <a:rPr lang="es-DO" sz="1400" dirty="0">
                <a:solidFill>
                  <a:srgbClr val="008000"/>
                </a:solidFill>
                <a:latin typeface="Cascadia Mono" panose="020B0609020000020004" pitchFamily="49" charset="0"/>
              </a:rPr>
              <a:t>// Obtiene el artículo seleccionado del Picker</a:t>
            </a:r>
            <a:endParaRPr lang="es-DO" sz="1400" dirty="0">
              <a:solidFill>
                <a:srgbClr val="000000"/>
              </a:solidFill>
              <a:latin typeface="Cascadia Mono" panose="020B0609020000020004" pitchFamily="49" charset="0"/>
            </a:endParaRPr>
          </a:p>
          <a:p>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if</a:t>
            </a:r>
            <a:r>
              <a:rPr lang="es-DO" sz="1400" dirty="0">
                <a:solidFill>
                  <a:srgbClr val="000000"/>
                </a:solidFill>
                <a:latin typeface="Cascadia Mono" panose="020B0609020000020004" pitchFamily="49" charset="0"/>
              </a:rPr>
              <a:t> (selectedArticulo != </a:t>
            </a:r>
            <a:r>
              <a:rPr lang="es-DO" sz="1400" dirty="0">
                <a:solidFill>
                  <a:srgbClr val="0000FF"/>
                </a:solidFill>
                <a:latin typeface="Cascadia Mono" panose="020B0609020000020004" pitchFamily="49" charset="0"/>
              </a:rPr>
              <a:t>null</a:t>
            </a:r>
            <a:r>
              <a:rPr lang="es-DO" sz="1400" dirty="0">
                <a:solidFill>
                  <a:srgbClr val="000000"/>
                </a:solidFill>
                <a:latin typeface="Cascadia Mono" panose="020B0609020000020004" pitchFamily="49" charset="0"/>
              </a:rPr>
              <a:t>)</a:t>
            </a: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PrecioLabel.Text = selectedArticulo.Precio.ToString(</a:t>
            </a:r>
            <a:r>
              <a:rPr lang="es-ES" sz="1400" dirty="0">
                <a:solidFill>
                  <a:srgbClr val="A31515"/>
                </a:solidFill>
                <a:latin typeface="Cascadia Mono" panose="020B0609020000020004" pitchFamily="49" charset="0"/>
              </a:rPr>
              <a:t>"C"</a:t>
            </a:r>
            <a:r>
              <a:rPr lang="es-ES" sz="1400" dirty="0">
                <a:solidFill>
                  <a:srgbClr val="000000"/>
                </a:solidFill>
                <a:latin typeface="Cascadia Mono" panose="020B0609020000020004" pitchFamily="49" charset="0"/>
              </a:rPr>
              <a:t>); </a:t>
            </a:r>
            <a:r>
              <a:rPr lang="es-ES" sz="1400" dirty="0">
                <a:solidFill>
                  <a:srgbClr val="008000"/>
                </a:solidFill>
                <a:latin typeface="Cascadia Mono" panose="020B0609020000020004" pitchFamily="49" charset="0"/>
              </a:rPr>
              <a:t>// Muestra el precio del artículo seleccionado en formato monetario</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r>
              <a:rPr lang="es-DO" sz="1400" dirty="0">
                <a:solidFill>
                  <a:srgbClr val="0000FF"/>
                </a:solidFill>
                <a:latin typeface="Cascadia Mono" panose="020B0609020000020004" pitchFamily="49" charset="0"/>
              </a:rPr>
              <a:t>else</a:t>
            </a:r>
            <a:endParaRPr lang="es-DO"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r>
              <a:rPr lang="es-ES" sz="1400" dirty="0">
                <a:solidFill>
                  <a:srgbClr val="000000"/>
                </a:solidFill>
                <a:latin typeface="Cascadia Mono" panose="020B0609020000020004" pitchFamily="49" charset="0"/>
              </a:rPr>
              <a:t>                PrecioLabel.Text = </a:t>
            </a:r>
            <a:r>
              <a:rPr lang="es-ES" sz="1400" dirty="0">
                <a:solidFill>
                  <a:srgbClr val="0000FF"/>
                </a:solidFill>
                <a:latin typeface="Cascadia Mono" panose="020B0609020000020004" pitchFamily="49" charset="0"/>
              </a:rPr>
              <a:t>string</a:t>
            </a:r>
            <a:r>
              <a:rPr lang="es-ES" sz="1400" dirty="0">
                <a:solidFill>
                  <a:srgbClr val="000000"/>
                </a:solidFill>
                <a:latin typeface="Cascadia Mono" panose="020B0609020000020004" pitchFamily="49" charset="0"/>
              </a:rPr>
              <a:t>.Empty; </a:t>
            </a:r>
            <a:r>
              <a:rPr lang="es-ES" sz="1400" dirty="0">
                <a:solidFill>
                  <a:srgbClr val="008000"/>
                </a:solidFill>
                <a:latin typeface="Cascadia Mono" panose="020B0609020000020004" pitchFamily="49" charset="0"/>
              </a:rPr>
              <a:t>// Si no se selecciona ningún artículo, se muestra un campo vacío</a:t>
            </a:r>
            <a:endParaRPr lang="es-ES" sz="1400" dirty="0">
              <a:solidFill>
                <a:srgbClr val="000000"/>
              </a:solidFill>
              <a:latin typeface="Cascadia Mono" panose="020B0609020000020004" pitchFamily="49" charset="0"/>
            </a:endParaRPr>
          </a:p>
          <a:p>
            <a:r>
              <a:rPr lang="es-DO" sz="1400" dirty="0">
                <a:solidFill>
                  <a:srgbClr val="000000"/>
                </a:solidFill>
                <a:latin typeface="Cascadia Mono" panose="020B0609020000020004" pitchFamily="49" charset="0"/>
              </a:rPr>
              <a:t>            }</a:t>
            </a:r>
          </a:p>
          <a:p>
            <a:r>
              <a:rPr lang="es-DO" sz="1400" dirty="0">
                <a:solidFill>
                  <a:srgbClr val="000000"/>
                </a:solidFill>
                <a:latin typeface="Cascadia Mono" panose="020B0609020000020004" pitchFamily="49" charset="0"/>
              </a:rPr>
              <a:t>        }</a:t>
            </a:r>
          </a:p>
        </p:txBody>
      </p:sp>
      <p:sp>
        <p:nvSpPr>
          <p:cNvPr id="4" name="CuadroTexto 3">
            <a:extLst>
              <a:ext uri="{FF2B5EF4-FFF2-40B4-BE49-F238E27FC236}">
                <a16:creationId xmlns:a16="http://schemas.microsoft.com/office/drawing/2014/main" id="{DB8DC98E-87E8-4DBA-4EE8-7999C37671B5}"/>
              </a:ext>
            </a:extLst>
          </p:cNvPr>
          <p:cNvSpPr txBox="1"/>
          <p:nvPr/>
        </p:nvSpPr>
        <p:spPr>
          <a:xfrm>
            <a:off x="8989016" y="158179"/>
            <a:ext cx="3202983" cy="1200329"/>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0F30AB23-B0B2-6095-FAF9-72076151D024}"/>
              </a:ext>
            </a:extLst>
          </p:cNvPr>
          <p:cNvSpPr/>
          <p:nvPr/>
        </p:nvSpPr>
        <p:spPr>
          <a:xfrm>
            <a:off x="11096786" y="495146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309250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18CBD33-7EBF-805C-B876-1A0040A9EC47}"/>
              </a:ext>
            </a:extLst>
          </p:cNvPr>
          <p:cNvSpPr txBox="1"/>
          <p:nvPr/>
        </p:nvSpPr>
        <p:spPr>
          <a:xfrm>
            <a:off x="258951" y="74235"/>
            <a:ext cx="11674097" cy="6709529"/>
          </a:xfrm>
          <a:prstGeom prst="rect">
            <a:avLst/>
          </a:prstGeom>
          <a:noFill/>
        </p:spPr>
        <p:txBody>
          <a:bodyPr wrap="square">
            <a:spAutoFit/>
          </a:bodyPr>
          <a:lstStyle/>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que se ejecuta cuando se hace clic en el botón de "Agregar Venta"</a:t>
            </a:r>
            <a:endParaRPr lang="es-ES"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private</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async</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void</a:t>
            </a:r>
            <a:r>
              <a:rPr lang="en-US" sz="1000" dirty="0">
                <a:solidFill>
                  <a:srgbClr val="000000"/>
                </a:solidFill>
                <a:latin typeface="Cascadia Mono" panose="020B0609020000020004" pitchFamily="49" charset="0"/>
              </a:rPr>
              <a:t> AgregarVenta_Clicked(</a:t>
            </a:r>
            <a:r>
              <a:rPr lang="en-US" sz="1000" dirty="0">
                <a:solidFill>
                  <a:srgbClr val="0000FF"/>
                </a:solidFill>
                <a:latin typeface="Cascadia Mono" panose="020B0609020000020004" pitchFamily="49" charset="0"/>
              </a:rPr>
              <a:t>object</a:t>
            </a:r>
            <a:r>
              <a:rPr lang="en-US"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if</a:t>
            </a:r>
            <a:r>
              <a:rPr lang="es-DO" sz="1000" dirty="0">
                <a:solidFill>
                  <a:srgbClr val="000000"/>
                </a:solidFill>
                <a:latin typeface="Cascadia Mono" panose="020B0609020000020004" pitchFamily="49" charset="0"/>
              </a:rPr>
              <a:t> (ArticuloPicker.SelectedItem == </a:t>
            </a:r>
            <a:r>
              <a:rPr lang="es-DO" sz="1000" dirty="0">
                <a:solidFill>
                  <a:srgbClr val="0000FF"/>
                </a:solidFill>
                <a:latin typeface="Cascadia Mono" panose="020B0609020000020004" pitchFamily="49" charset="0"/>
              </a:rPr>
              <a:t>null</a:t>
            </a:r>
            <a:r>
              <a:rPr lang="es-DO" sz="1000" dirty="0">
                <a:solidFill>
                  <a:srgbClr val="000000"/>
                </a:solidFill>
                <a:latin typeface="Cascadia Mono" panose="020B0609020000020004" pitchFamily="49" charset="0"/>
              </a:rPr>
              <a:t> ||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.IsNullOrWhiteSpace(CantidadEntry.Text))</a:t>
            </a: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return</a:t>
            </a:r>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Si no se selecciona un artículo o no se ingresa una cantidad, no hace nada</a:t>
            </a:r>
            <a:endParaRPr lang="es-ES"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var</a:t>
            </a:r>
            <a:r>
              <a:rPr lang="es-DO" sz="1000" dirty="0">
                <a:solidFill>
                  <a:srgbClr val="000000"/>
                </a:solidFill>
                <a:latin typeface="Cascadia Mono" panose="020B0609020000020004" pitchFamily="49" charset="0"/>
              </a:rPr>
              <a:t> selectedArticulo = (Articulo)ArticuloPicker.SelectedItem; </a:t>
            </a:r>
            <a:r>
              <a:rPr lang="es-DO" sz="1000" dirty="0">
                <a:solidFill>
                  <a:srgbClr val="008000"/>
                </a:solidFill>
                <a:latin typeface="Cascadia Mono" panose="020B0609020000020004" pitchFamily="49" charset="0"/>
              </a:rPr>
              <a:t>// Obtiene el artículo seleccionado</a:t>
            </a:r>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int</a:t>
            </a:r>
            <a:r>
              <a:rPr lang="es-ES" sz="1000" dirty="0">
                <a:solidFill>
                  <a:srgbClr val="000000"/>
                </a:solidFill>
                <a:latin typeface="Cascadia Mono" panose="020B0609020000020004" pitchFamily="49" charset="0"/>
              </a:rPr>
              <a:t> cantidad = Convert.ToInt32(CantidadEntry.Text); </a:t>
            </a:r>
            <a:r>
              <a:rPr lang="es-ES" sz="1000" dirty="0">
                <a:solidFill>
                  <a:srgbClr val="008000"/>
                </a:solidFill>
                <a:latin typeface="Cascadia Mono" panose="020B0609020000020004" pitchFamily="49" charset="0"/>
              </a:rPr>
              <a:t>// Convierte la cantidad ingresada a un valor entero</a:t>
            </a:r>
            <a:endParaRPr lang="es-ES"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Crea un nuevo objeto Venta con los detalles de la venta</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var</a:t>
            </a:r>
            <a:r>
              <a:rPr lang="es-DO" sz="1000" dirty="0">
                <a:solidFill>
                  <a:srgbClr val="000000"/>
                </a:solidFill>
                <a:latin typeface="Cascadia Mono" panose="020B0609020000020004" pitchFamily="49" charset="0"/>
              </a:rPr>
              <a:t> nuevaVenta = </a:t>
            </a:r>
            <a:r>
              <a:rPr lang="es-DO" sz="1000" dirty="0">
                <a:solidFill>
                  <a:srgbClr val="0000FF"/>
                </a:solidFill>
                <a:latin typeface="Cascadia Mono" panose="020B0609020000020004" pitchFamily="49" charset="0"/>
              </a:rPr>
              <a:t>new</a:t>
            </a:r>
            <a:r>
              <a:rPr lang="es-DO" sz="1000" dirty="0">
                <a:solidFill>
                  <a:srgbClr val="000000"/>
                </a:solidFill>
                <a:latin typeface="Cascadia Mono" panose="020B0609020000020004" pitchFamily="49" charset="0"/>
              </a:rPr>
              <a:t> Venta</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IDArticulo = selectedArticulo.IDArticulo,</a:t>
            </a:r>
          </a:p>
          <a:p>
            <a:r>
              <a:rPr lang="es-DO" sz="1000" dirty="0">
                <a:solidFill>
                  <a:srgbClr val="000000"/>
                </a:solidFill>
                <a:latin typeface="Cascadia Mono" panose="020B0609020000020004" pitchFamily="49" charset="0"/>
              </a:rPr>
              <a:t>                NombreArticulo = selectedArticulo.Nombre,</a:t>
            </a:r>
          </a:p>
          <a:p>
            <a:r>
              <a:rPr lang="es-DO" sz="1000" dirty="0">
                <a:solidFill>
                  <a:srgbClr val="000000"/>
                </a:solidFill>
                <a:latin typeface="Cascadia Mono" panose="020B0609020000020004" pitchFamily="49" charset="0"/>
              </a:rPr>
              <a:t>                Cantidad = cantidad,</a:t>
            </a:r>
          </a:p>
          <a:p>
            <a:r>
              <a:rPr lang="es-DO" sz="1000" dirty="0">
                <a:solidFill>
                  <a:srgbClr val="000000"/>
                </a:solidFill>
                <a:latin typeface="Cascadia Mono" panose="020B0609020000020004" pitchFamily="49" charset="0"/>
              </a:rPr>
              <a:t>                Precio = selectedArticulo.Precio</a:t>
            </a: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try</a:t>
            </a:r>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sqlConnection.Open(); </a:t>
            </a:r>
            <a:r>
              <a:rPr lang="es-ES" sz="1000" dirty="0">
                <a:solidFill>
                  <a:srgbClr val="008000"/>
                </a:solidFill>
                <a:latin typeface="Cascadia Mono" panose="020B0609020000020004" pitchFamily="49" charset="0"/>
              </a:rPr>
              <a:t>// Abre la conexión a la base de datos</a:t>
            </a:r>
            <a:endParaRPr lang="es-ES"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Consulta SQL para insertar la nueva venta en la tabla Ventas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 insertQuery = </a:t>
            </a:r>
            <a:r>
              <a:rPr lang="es-DO" sz="1000" dirty="0">
                <a:solidFill>
                  <a:srgbClr val="A31515"/>
                </a:solidFill>
                <a:latin typeface="Cascadia Mono" panose="020B0609020000020004" pitchFamily="49" charset="0"/>
              </a:rPr>
              <a:t>"INSERT INTO Ventas (IDArticulo, Cantidad, Precio) VALUES (@IDArticulo, @Cantidad, @Precio)"</a:t>
            </a:r>
            <a:r>
              <a:rPr lang="es-DO" sz="1000" dirty="0">
                <a:solidFill>
                  <a:srgbClr val="000000"/>
                </a:solidFill>
                <a:latin typeface="Cascadia Mono" panose="020B0609020000020004" pitchFamily="49" charset="0"/>
              </a:rPr>
              <a:t>;</a:t>
            </a:r>
          </a:p>
          <a:p>
            <a:r>
              <a:rPr lang="en-US" sz="1000" dirty="0">
                <a:solidFill>
                  <a:srgbClr val="000000"/>
                </a:solidFill>
                <a:latin typeface="Cascadia Mono" panose="020B0609020000020004" pitchFamily="49" charset="0"/>
              </a:rPr>
              <a:t>                SqlCommand insertCommand = </a:t>
            </a:r>
            <a:r>
              <a:rPr lang="en-US" sz="1000" dirty="0">
                <a:solidFill>
                  <a:srgbClr val="0000FF"/>
                </a:solidFill>
                <a:latin typeface="Cascadia Mono" panose="020B0609020000020004" pitchFamily="49" charset="0"/>
              </a:rPr>
              <a:t>new</a:t>
            </a:r>
            <a:r>
              <a:rPr lang="en-US" sz="1000" dirty="0">
                <a:solidFill>
                  <a:srgbClr val="000000"/>
                </a:solidFill>
                <a:latin typeface="Cascadia Mono" panose="020B0609020000020004" pitchFamily="49" charset="0"/>
              </a:rPr>
              <a:t> SqlCommand(insertQuery, sqlConnection);</a:t>
            </a:r>
          </a:p>
          <a:p>
            <a:r>
              <a:rPr lang="es-ES" sz="1000" dirty="0">
                <a:solidFill>
                  <a:srgbClr val="000000"/>
                </a:solidFill>
                <a:latin typeface="Cascadia Mono" panose="020B0609020000020004" pitchFamily="49" charset="0"/>
              </a:rPr>
              <a:t>                insertCommand.Parameters.AddWithValue(</a:t>
            </a:r>
            <a:r>
              <a:rPr lang="es-ES" sz="1000" dirty="0">
                <a:solidFill>
                  <a:srgbClr val="A31515"/>
                </a:solidFill>
                <a:latin typeface="Cascadia Mono" panose="020B0609020000020004" pitchFamily="49" charset="0"/>
              </a:rPr>
              <a:t>"@IDArticulo"</a:t>
            </a:r>
            <a:r>
              <a:rPr lang="es-ES" sz="1000" dirty="0">
                <a:solidFill>
                  <a:srgbClr val="000000"/>
                </a:solidFill>
                <a:latin typeface="Cascadia Mono" panose="020B0609020000020004" pitchFamily="49" charset="0"/>
              </a:rPr>
              <a:t>, nuevaVenta.IDArticulo);</a:t>
            </a:r>
          </a:p>
          <a:p>
            <a:r>
              <a:rPr lang="es-ES" sz="1000" dirty="0">
                <a:solidFill>
                  <a:srgbClr val="000000"/>
                </a:solidFill>
                <a:latin typeface="Cascadia Mono" panose="020B0609020000020004" pitchFamily="49" charset="0"/>
              </a:rPr>
              <a:t>                insertCommand.Parameters.AddWithValue(</a:t>
            </a:r>
            <a:r>
              <a:rPr lang="es-ES" sz="1000" dirty="0">
                <a:solidFill>
                  <a:srgbClr val="A31515"/>
                </a:solidFill>
                <a:latin typeface="Cascadia Mono" panose="020B0609020000020004" pitchFamily="49" charset="0"/>
              </a:rPr>
              <a:t>"@Cantidad"</a:t>
            </a:r>
            <a:r>
              <a:rPr lang="es-ES" sz="1000" dirty="0">
                <a:solidFill>
                  <a:srgbClr val="000000"/>
                </a:solidFill>
                <a:latin typeface="Cascadia Mono" panose="020B0609020000020004" pitchFamily="49" charset="0"/>
              </a:rPr>
              <a:t>, nuevaVenta.Cantidad);</a:t>
            </a:r>
          </a:p>
          <a:p>
            <a:r>
              <a:rPr lang="es-ES" sz="1000" dirty="0">
                <a:solidFill>
                  <a:srgbClr val="000000"/>
                </a:solidFill>
                <a:latin typeface="Cascadia Mono" panose="020B0609020000020004" pitchFamily="49" charset="0"/>
              </a:rPr>
              <a:t>                insertCommand.Parameters.AddWithValue(</a:t>
            </a:r>
            <a:r>
              <a:rPr lang="es-ES" sz="1000" dirty="0">
                <a:solidFill>
                  <a:srgbClr val="A31515"/>
                </a:solidFill>
                <a:latin typeface="Cascadia Mono" panose="020B0609020000020004" pitchFamily="49" charset="0"/>
              </a:rPr>
              <a:t>"@Precio"</a:t>
            </a:r>
            <a:r>
              <a:rPr lang="es-ES" sz="1000" dirty="0">
                <a:solidFill>
                  <a:srgbClr val="000000"/>
                </a:solidFill>
                <a:latin typeface="Cascadia Mono" panose="020B0609020000020004" pitchFamily="49" charset="0"/>
              </a:rPr>
              <a:t>, nuevaVenta.Precio);</a:t>
            </a:r>
          </a:p>
          <a:p>
            <a:r>
              <a:rPr lang="es-DO" sz="1000" dirty="0">
                <a:solidFill>
                  <a:srgbClr val="000000"/>
                </a:solidFill>
                <a:latin typeface="Cascadia Mono" panose="020B0609020000020004" pitchFamily="49" charset="0"/>
              </a:rPr>
              <a:t>                insertCommand.ExecuteNonQuery(); </a:t>
            </a:r>
            <a:r>
              <a:rPr lang="es-DO" sz="1000" dirty="0">
                <a:solidFill>
                  <a:srgbClr val="008000"/>
                </a:solidFill>
                <a:latin typeface="Cascadia Mono" panose="020B0609020000020004" pitchFamily="49" charset="0"/>
              </a:rPr>
              <a:t>// Ejecuta la consulta para insertar la venta</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sqlConnection.Close(); </a:t>
            </a:r>
            <a:r>
              <a:rPr lang="es-ES" sz="1000" dirty="0">
                <a:solidFill>
                  <a:srgbClr val="008000"/>
                </a:solidFill>
                <a:latin typeface="Cascadia Mono" panose="020B0609020000020004" pitchFamily="49" charset="0"/>
              </a:rPr>
              <a:t>// Cierra la conexión a la base de datos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catch</a:t>
            </a:r>
            <a:r>
              <a:rPr lang="es-DO" sz="1000" dirty="0">
                <a:solidFill>
                  <a:srgbClr val="000000"/>
                </a:solidFill>
                <a:latin typeface="Cascadia Mono" panose="020B0609020000020004" pitchFamily="49" charset="0"/>
              </a:rPr>
              <a:t> (Exception ex)</a:t>
            </a: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Console.WriteLine(ex.Message); </a:t>
            </a:r>
            <a:r>
              <a:rPr lang="es-ES" sz="1000" dirty="0">
                <a:solidFill>
                  <a:srgbClr val="008000"/>
                </a:solidFill>
                <a:latin typeface="Cascadia Mono" panose="020B0609020000020004" pitchFamily="49" charset="0"/>
              </a:rPr>
              <a:t>// Muestra cualquier error en la consola</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throw</a:t>
            </a:r>
            <a:r>
              <a:rPr lang="es-DO"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LoadVentas(); </a:t>
            </a:r>
            <a:r>
              <a:rPr lang="es-ES" sz="1000" dirty="0">
                <a:solidFill>
                  <a:srgbClr val="008000"/>
                </a:solidFill>
                <a:latin typeface="Cascadia Mono" panose="020B0609020000020004" pitchFamily="49" charset="0"/>
              </a:rPr>
              <a:t>// Vuelve a cargar las ventas desde la base de datos</a:t>
            </a:r>
            <a:endParaRPr lang="es-ES"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ResetVentaInputs(); </a:t>
            </a:r>
            <a:r>
              <a:rPr lang="es-ES" sz="1000" dirty="0">
                <a:solidFill>
                  <a:srgbClr val="008000"/>
                </a:solidFill>
                <a:latin typeface="Cascadia Mono" panose="020B0609020000020004" pitchFamily="49" charset="0"/>
              </a:rPr>
              <a:t>// Limpia los campos de entrada de la venta</a:t>
            </a:r>
            <a:endParaRPr lang="es-ES"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await</a:t>
            </a:r>
            <a:r>
              <a:rPr lang="es-ES" sz="1000" dirty="0">
                <a:solidFill>
                  <a:srgbClr val="000000"/>
                </a:solidFill>
                <a:latin typeface="Cascadia Mono" panose="020B0609020000020004" pitchFamily="49" charset="0"/>
              </a:rPr>
              <a:t> DisplayAlert(</a:t>
            </a:r>
            <a:r>
              <a:rPr lang="es-ES" sz="1000" dirty="0">
                <a:solidFill>
                  <a:srgbClr val="A31515"/>
                </a:solidFill>
                <a:latin typeface="Cascadia Mono" panose="020B0609020000020004" pitchFamily="49" charset="0"/>
              </a:rPr>
              <a:t>"Venta Agregada"</a:t>
            </a:r>
            <a:r>
              <a:rPr lang="es-ES" sz="1000" dirty="0">
                <a:solidFill>
                  <a:srgbClr val="000000"/>
                </a:solidFill>
                <a:latin typeface="Cascadia Mono" panose="020B0609020000020004" pitchFamily="49" charset="0"/>
              </a:rPr>
              <a:t>, </a:t>
            </a:r>
            <a:r>
              <a:rPr lang="es-ES" sz="1000" dirty="0">
                <a:solidFill>
                  <a:srgbClr val="A31515"/>
                </a:solidFill>
                <a:latin typeface="Cascadia Mono" panose="020B0609020000020004" pitchFamily="49" charset="0"/>
              </a:rPr>
              <a:t>"La venta ha sido agregada exitosamente."</a:t>
            </a:r>
            <a:r>
              <a:rPr lang="es-ES" sz="1000" dirty="0">
                <a:solidFill>
                  <a:srgbClr val="000000"/>
                </a:solidFill>
                <a:latin typeface="Cascadia Mono" panose="020B0609020000020004" pitchFamily="49" charset="0"/>
              </a:rPr>
              <a:t>, </a:t>
            </a:r>
            <a:r>
              <a:rPr lang="es-ES" sz="1000" dirty="0">
                <a:solidFill>
                  <a:srgbClr val="A31515"/>
                </a:solidFill>
                <a:latin typeface="Cascadia Mono" panose="020B0609020000020004" pitchFamily="49" charset="0"/>
              </a:rPr>
              <a:t>"OK"</a:t>
            </a:r>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Muestra una alerta de éxito</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endParaRPr lang="es-DO" sz="1000" dirty="0"/>
          </a:p>
        </p:txBody>
      </p:sp>
      <p:sp>
        <p:nvSpPr>
          <p:cNvPr id="4" name="CuadroTexto 3">
            <a:extLst>
              <a:ext uri="{FF2B5EF4-FFF2-40B4-BE49-F238E27FC236}">
                <a16:creationId xmlns:a16="http://schemas.microsoft.com/office/drawing/2014/main" id="{4CBD8137-8052-6C11-19E8-BC4B3782BC09}"/>
              </a:ext>
            </a:extLst>
          </p:cNvPr>
          <p:cNvSpPr txBox="1"/>
          <p:nvPr/>
        </p:nvSpPr>
        <p:spPr>
          <a:xfrm>
            <a:off x="8989016" y="158179"/>
            <a:ext cx="3202983" cy="1200329"/>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D3364225-4D3A-3B5C-2022-50F84E671670}"/>
              </a:ext>
            </a:extLst>
          </p:cNvPr>
          <p:cNvSpPr/>
          <p:nvPr/>
        </p:nvSpPr>
        <p:spPr>
          <a:xfrm>
            <a:off x="11096786" y="495146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85396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222C1B-8909-FE54-9B97-C82306892A86}"/>
              </a:ext>
            </a:extLst>
          </p:cNvPr>
          <p:cNvSpPr txBox="1"/>
          <p:nvPr/>
        </p:nvSpPr>
        <p:spPr>
          <a:xfrm>
            <a:off x="492071" y="1358401"/>
            <a:ext cx="11364132" cy="369332"/>
          </a:xfrm>
          <a:prstGeom prst="rect">
            <a:avLst/>
          </a:prstGeom>
          <a:noFill/>
        </p:spPr>
        <p:txBody>
          <a:bodyPr wrap="square">
            <a:spAutoFit/>
          </a:bodyPr>
          <a:lstStyle/>
          <a:p>
            <a:pPr algn="ctr"/>
            <a:r>
              <a:rPr lang="es-DO" b="1" dirty="0">
                <a:highlight>
                  <a:srgbClr val="FFFF00"/>
                </a:highlight>
              </a:rPr>
              <a:t>https://learn.microsoft.com/en-us/sql/ssms/download-sql-server-management-studio-ssms?view=sql-server-ver16</a:t>
            </a:r>
          </a:p>
        </p:txBody>
      </p:sp>
      <p:pic>
        <p:nvPicPr>
          <p:cNvPr id="5" name="Imagen 4">
            <a:extLst>
              <a:ext uri="{FF2B5EF4-FFF2-40B4-BE49-F238E27FC236}">
                <a16:creationId xmlns:a16="http://schemas.microsoft.com/office/drawing/2014/main" id="{86BD9DA8-7B5A-7166-D675-B7F9BBD3FC46}"/>
              </a:ext>
            </a:extLst>
          </p:cNvPr>
          <p:cNvPicPr>
            <a:picLocks noChangeAspect="1"/>
          </p:cNvPicPr>
          <p:nvPr/>
        </p:nvPicPr>
        <p:blipFill>
          <a:blip r:embed="rId2"/>
          <a:stretch>
            <a:fillRect/>
          </a:stretch>
        </p:blipFill>
        <p:spPr>
          <a:xfrm>
            <a:off x="2815222" y="1859798"/>
            <a:ext cx="7899998" cy="4796725"/>
          </a:xfrm>
          <a:prstGeom prst="rect">
            <a:avLst/>
          </a:prstGeom>
        </p:spPr>
      </p:pic>
      <p:sp>
        <p:nvSpPr>
          <p:cNvPr id="6" name="CuadroTexto 5">
            <a:extLst>
              <a:ext uri="{FF2B5EF4-FFF2-40B4-BE49-F238E27FC236}">
                <a16:creationId xmlns:a16="http://schemas.microsoft.com/office/drawing/2014/main" id="{FAD6DBA5-E995-4FD4-4A72-0885ADC71CE8}"/>
              </a:ext>
            </a:extLst>
          </p:cNvPr>
          <p:cNvSpPr txBox="1"/>
          <p:nvPr/>
        </p:nvSpPr>
        <p:spPr>
          <a:xfrm>
            <a:off x="356461" y="170481"/>
            <a:ext cx="11364132" cy="830997"/>
          </a:xfrm>
          <a:prstGeom prst="rect">
            <a:avLst/>
          </a:prstGeom>
          <a:noFill/>
        </p:spPr>
        <p:txBody>
          <a:bodyPr wrap="square" rtlCol="0">
            <a:spAutoFit/>
          </a:bodyPr>
          <a:lstStyle/>
          <a:p>
            <a:pPr algn="just"/>
            <a:r>
              <a:rPr lang="es-DO" sz="2400" b="1" dirty="0"/>
              <a:t>Para poder administrar la base de datos de forma grafica tendrás que instalar el administrador de base de datos de SQL Server, el cual es el SQL Management Studio.</a:t>
            </a:r>
          </a:p>
        </p:txBody>
      </p:sp>
    </p:spTree>
    <p:extLst>
      <p:ext uri="{BB962C8B-B14F-4D97-AF65-F5344CB8AC3E}">
        <p14:creationId xmlns:p14="http://schemas.microsoft.com/office/powerpoint/2010/main" val="876146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4AC840-0CB2-8D22-5031-3441E530713A}"/>
              </a:ext>
            </a:extLst>
          </p:cNvPr>
          <p:cNvSpPr txBox="1"/>
          <p:nvPr/>
        </p:nvSpPr>
        <p:spPr>
          <a:xfrm>
            <a:off x="333214" y="46494"/>
            <a:ext cx="11525572" cy="6740307"/>
          </a:xfrm>
          <a:prstGeom prst="rect">
            <a:avLst/>
          </a:prstGeom>
          <a:noFill/>
        </p:spPr>
        <p:txBody>
          <a:bodyPr wrap="square">
            <a:spAutoFit/>
          </a:bodyPr>
          <a:lstStyle/>
          <a:p>
            <a:r>
              <a:rPr lang="es-ES" sz="800" dirty="0">
                <a:solidFill>
                  <a:srgbClr val="000000"/>
                </a:solidFill>
                <a:latin typeface="Cascadia Mono" panose="020B0609020000020004" pitchFamily="49" charset="0"/>
              </a:rPr>
              <a:t> </a:t>
            </a:r>
            <a:r>
              <a:rPr lang="es-ES" sz="800" dirty="0">
                <a:solidFill>
                  <a:srgbClr val="008000"/>
                </a:solidFill>
                <a:latin typeface="Cascadia Mono" panose="020B0609020000020004" pitchFamily="49" charset="0"/>
              </a:rPr>
              <a:t>// Método para cargar las ventas desde la base de datos y actualizar la lista y el total de ventas</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private</a:t>
            </a:r>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void</a:t>
            </a:r>
            <a:r>
              <a:rPr lang="es-DO" sz="800" dirty="0">
                <a:solidFill>
                  <a:srgbClr val="000000"/>
                </a:solidFill>
                <a:latin typeface="Cascadia Mono" panose="020B0609020000020004" pitchFamily="49" charset="0"/>
              </a:rPr>
              <a:t> LoadVentas()</a:t>
            </a:r>
          </a:p>
          <a:p>
            <a:r>
              <a:rPr lang="es-DO" sz="800" dirty="0">
                <a:solidFill>
                  <a:srgbClr val="000000"/>
                </a:solidFill>
                <a:latin typeface="Cascadia Mono" panose="020B0609020000020004" pitchFamily="49" charset="0"/>
              </a:rPr>
              <a:t>        {</a:t>
            </a:r>
          </a:p>
          <a:p>
            <a:r>
              <a:rPr lang="es-ES" sz="800" dirty="0">
                <a:solidFill>
                  <a:srgbClr val="000000"/>
                </a:solidFill>
                <a:latin typeface="Cascadia Mono" panose="020B0609020000020004" pitchFamily="49" charset="0"/>
              </a:rPr>
              <a:t>            ventas = </a:t>
            </a:r>
            <a:r>
              <a:rPr lang="es-ES" sz="800" dirty="0">
                <a:solidFill>
                  <a:srgbClr val="0000FF"/>
                </a:solidFill>
                <a:latin typeface="Cascadia Mono" panose="020B0609020000020004" pitchFamily="49" charset="0"/>
              </a:rPr>
              <a:t>new</a:t>
            </a:r>
            <a:r>
              <a:rPr lang="es-ES" sz="800" dirty="0">
                <a:solidFill>
                  <a:srgbClr val="000000"/>
                </a:solidFill>
                <a:latin typeface="Cascadia Mono" panose="020B0609020000020004" pitchFamily="49" charset="0"/>
              </a:rPr>
              <a:t> ObservableCollection&lt;Venta&gt;(); </a:t>
            </a:r>
            <a:r>
              <a:rPr lang="es-ES" sz="800" dirty="0">
                <a:solidFill>
                  <a:srgbClr val="008000"/>
                </a:solidFill>
                <a:latin typeface="Cascadia Mono" panose="020B0609020000020004" pitchFamily="49" charset="0"/>
              </a:rPr>
              <a:t>// Inicializa la colección de ventas</a:t>
            </a:r>
            <a:endParaRPr lang="es-ES"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try</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p>
          <a:p>
            <a:r>
              <a:rPr lang="es-ES" sz="800" dirty="0">
                <a:solidFill>
                  <a:srgbClr val="000000"/>
                </a:solidFill>
                <a:latin typeface="Cascadia Mono" panose="020B0609020000020004" pitchFamily="49" charset="0"/>
              </a:rPr>
              <a:t>                sqlConnection.Open(); </a:t>
            </a:r>
            <a:r>
              <a:rPr lang="es-ES" sz="800" dirty="0">
                <a:solidFill>
                  <a:srgbClr val="008000"/>
                </a:solidFill>
                <a:latin typeface="Cascadia Mono" panose="020B0609020000020004" pitchFamily="49" charset="0"/>
              </a:rPr>
              <a:t>// Abre la conexión a la base de datos</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string</a:t>
            </a:r>
            <a:r>
              <a:rPr lang="es-DO" sz="800" dirty="0">
                <a:solidFill>
                  <a:srgbClr val="000000"/>
                </a:solidFill>
                <a:latin typeface="Cascadia Mono" panose="020B0609020000020004" pitchFamily="49" charset="0"/>
              </a:rPr>
              <a:t> queryString = </a:t>
            </a:r>
            <a:r>
              <a:rPr lang="es-DO" sz="800" dirty="0">
                <a:solidFill>
                  <a:srgbClr val="A31515"/>
                </a:solidFill>
                <a:latin typeface="Cascadia Mono" panose="020B0609020000020004" pitchFamily="49" charset="0"/>
              </a:rPr>
              <a:t>"SELECT IDArticulo, Cantidad, Precio FROM Ventas"</a:t>
            </a:r>
            <a:r>
              <a:rPr lang="es-DO" sz="800" dirty="0">
                <a:solidFill>
                  <a:srgbClr val="000000"/>
                </a:solidFill>
                <a:latin typeface="Cascadia Mono" panose="020B0609020000020004" pitchFamily="49" charset="0"/>
              </a:rPr>
              <a:t>; </a:t>
            </a:r>
            <a:r>
              <a:rPr lang="es-DO" sz="800" dirty="0">
                <a:solidFill>
                  <a:srgbClr val="008000"/>
                </a:solidFill>
                <a:latin typeface="Cascadia Mono" panose="020B0609020000020004" pitchFamily="49" charset="0"/>
              </a:rPr>
              <a:t>// Consulta SQL para obtener las ventas</a:t>
            </a:r>
            <a:endParaRPr lang="es-DO"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SqlCommand command = </a:t>
            </a:r>
            <a:r>
              <a:rPr lang="en-US" sz="800" dirty="0">
                <a:solidFill>
                  <a:srgbClr val="0000FF"/>
                </a:solidFill>
                <a:latin typeface="Cascadia Mono" panose="020B0609020000020004" pitchFamily="49" charset="0"/>
              </a:rPr>
              <a:t>new</a:t>
            </a:r>
            <a:r>
              <a:rPr lang="en-US" sz="800" dirty="0">
                <a:solidFill>
                  <a:srgbClr val="000000"/>
                </a:solidFill>
                <a:latin typeface="Cascadia Mono" panose="020B0609020000020004" pitchFamily="49" charset="0"/>
              </a:rPr>
              <a:t> SqlCommand(queryString, sqlConnection);</a:t>
            </a:r>
          </a:p>
          <a:p>
            <a:r>
              <a:rPr lang="es-DO" sz="800" dirty="0">
                <a:solidFill>
                  <a:srgbClr val="000000"/>
                </a:solidFill>
                <a:latin typeface="Cascadia Mono" panose="020B0609020000020004" pitchFamily="49" charset="0"/>
              </a:rPr>
              <a:t>                SqlDataReader reader = command.ExecuteReader();</a:t>
            </a: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00FF"/>
                </a:solidFill>
                <a:latin typeface="Cascadia Mono" panose="020B0609020000020004" pitchFamily="49" charset="0"/>
              </a:rPr>
              <a:t>decimal</a:t>
            </a:r>
            <a:r>
              <a:rPr lang="es-ES" sz="800" dirty="0">
                <a:solidFill>
                  <a:srgbClr val="000000"/>
                </a:solidFill>
                <a:latin typeface="Cascadia Mono" panose="020B0609020000020004" pitchFamily="49" charset="0"/>
              </a:rPr>
              <a:t> totalVentas = 0; </a:t>
            </a:r>
            <a:r>
              <a:rPr lang="es-ES" sz="800" dirty="0">
                <a:solidFill>
                  <a:srgbClr val="008000"/>
                </a:solidFill>
                <a:latin typeface="Cascadia Mono" panose="020B0609020000020004" pitchFamily="49" charset="0"/>
              </a:rPr>
              <a:t>// Variable para almacenar el total de ventas</a:t>
            </a:r>
            <a:endParaRPr lang="es-ES"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00FF"/>
                </a:solidFill>
                <a:latin typeface="Cascadia Mono" panose="020B0609020000020004" pitchFamily="49" charset="0"/>
              </a:rPr>
              <a:t>while</a:t>
            </a:r>
            <a:r>
              <a:rPr lang="es-ES" sz="800" dirty="0">
                <a:solidFill>
                  <a:srgbClr val="000000"/>
                </a:solidFill>
                <a:latin typeface="Cascadia Mono" panose="020B0609020000020004" pitchFamily="49" charset="0"/>
              </a:rPr>
              <a:t> (reader.Read()) </a:t>
            </a:r>
            <a:r>
              <a:rPr lang="es-ES" sz="800" dirty="0">
                <a:solidFill>
                  <a:srgbClr val="008000"/>
                </a:solidFill>
                <a:latin typeface="Cascadia Mono" panose="020B0609020000020004" pitchFamily="49" charset="0"/>
              </a:rPr>
              <a:t>// Recorre los resultados de la consulta</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p>
          <a:p>
            <a:r>
              <a:rPr lang="pt-BR" sz="800" dirty="0">
                <a:solidFill>
                  <a:srgbClr val="000000"/>
                </a:solidFill>
                <a:latin typeface="Cascadia Mono" panose="020B0609020000020004" pitchFamily="49" charset="0"/>
              </a:rPr>
              <a:t>                    </a:t>
            </a:r>
            <a:r>
              <a:rPr lang="pt-BR" sz="800" dirty="0">
                <a:solidFill>
                  <a:srgbClr val="0000FF"/>
                </a:solidFill>
                <a:latin typeface="Cascadia Mono" panose="020B0609020000020004" pitchFamily="49" charset="0"/>
              </a:rPr>
              <a:t>int</a:t>
            </a:r>
            <a:r>
              <a:rPr lang="pt-BR" sz="800" dirty="0">
                <a:solidFill>
                  <a:srgbClr val="000000"/>
                </a:solidFill>
                <a:latin typeface="Cascadia Mono" panose="020B0609020000020004" pitchFamily="49" charset="0"/>
              </a:rPr>
              <a:t> idArticulo = Convert.ToInt32(reader[</a:t>
            </a:r>
            <a:r>
              <a:rPr lang="pt-BR" sz="800" dirty="0">
                <a:solidFill>
                  <a:srgbClr val="A31515"/>
                </a:solidFill>
                <a:latin typeface="Cascadia Mono" panose="020B0609020000020004" pitchFamily="49" charset="0"/>
              </a:rPr>
              <a:t>"IDArticulo"</a:t>
            </a:r>
            <a:r>
              <a:rPr lang="pt-BR" sz="800" dirty="0">
                <a:solidFill>
                  <a:srgbClr val="000000"/>
                </a:solidFill>
                <a:latin typeface="Cascadia Mono" panose="020B0609020000020004" pitchFamily="49" charset="0"/>
              </a:rPr>
              <a:t>]);</a:t>
            </a:r>
          </a:p>
          <a:p>
            <a:r>
              <a:rPr lang="es-DO" sz="800" dirty="0">
                <a:solidFill>
                  <a:srgbClr val="000000"/>
                </a:solidFill>
                <a:latin typeface="Cascadia Mono" panose="020B0609020000020004" pitchFamily="49" charset="0"/>
              </a:rPr>
              <a:t>                    Articulo articulo = articulos.FirstOrDefault(a =&gt; a.IDArticulo == idArticulo); </a:t>
            </a:r>
            <a:r>
              <a:rPr lang="es-DO" sz="800" dirty="0">
                <a:solidFill>
                  <a:srgbClr val="008000"/>
                </a:solidFill>
                <a:latin typeface="Cascadia Mono" panose="020B0609020000020004" pitchFamily="49" charset="0"/>
              </a:rPr>
              <a:t>// Busca el artículo correspondiente</a:t>
            </a:r>
            <a:endParaRPr lang="es-DO" sz="800" dirty="0">
              <a:solidFill>
                <a:srgbClr val="000000"/>
              </a:solidFill>
              <a:latin typeface="Cascadia Mono" panose="020B0609020000020004" pitchFamily="49" charset="0"/>
            </a:endParaRP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8000"/>
                </a:solidFill>
                <a:latin typeface="Cascadia Mono" panose="020B0609020000020004" pitchFamily="49" charset="0"/>
              </a:rPr>
              <a:t>// Agrega una nueva venta a la colección</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ventas.Add(</a:t>
            </a:r>
            <a:r>
              <a:rPr lang="es-DO" sz="800" dirty="0">
                <a:solidFill>
                  <a:srgbClr val="0000FF"/>
                </a:solidFill>
                <a:latin typeface="Cascadia Mono" panose="020B0609020000020004" pitchFamily="49" charset="0"/>
              </a:rPr>
              <a:t>new</a:t>
            </a:r>
            <a:r>
              <a:rPr lang="es-DO" sz="800" dirty="0">
                <a:solidFill>
                  <a:srgbClr val="000000"/>
                </a:solidFill>
                <a:latin typeface="Cascadia Mono" panose="020B0609020000020004" pitchFamily="49" charset="0"/>
              </a:rPr>
              <a:t> Venta</a:t>
            </a:r>
          </a:p>
          <a:p>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IDArticulo = idArticulo,</a:t>
            </a:r>
          </a:p>
          <a:p>
            <a:r>
              <a:rPr lang="es-ES" sz="800" dirty="0">
                <a:solidFill>
                  <a:srgbClr val="000000"/>
                </a:solidFill>
                <a:latin typeface="Cascadia Mono" panose="020B0609020000020004" pitchFamily="49" charset="0"/>
              </a:rPr>
              <a:t>                        NombreArticulo = articulo != </a:t>
            </a:r>
            <a:r>
              <a:rPr lang="es-ES" sz="800" dirty="0">
                <a:solidFill>
                  <a:srgbClr val="0000FF"/>
                </a:solidFill>
                <a:latin typeface="Cascadia Mono" panose="020B0609020000020004" pitchFamily="49" charset="0"/>
              </a:rPr>
              <a:t>null</a:t>
            </a:r>
            <a:r>
              <a:rPr lang="es-ES" sz="800" dirty="0">
                <a:solidFill>
                  <a:srgbClr val="000000"/>
                </a:solidFill>
                <a:latin typeface="Cascadia Mono" panose="020B0609020000020004" pitchFamily="49" charset="0"/>
              </a:rPr>
              <a:t> ? articulo.Nombre : </a:t>
            </a:r>
            <a:r>
              <a:rPr lang="es-ES" sz="800" dirty="0">
                <a:solidFill>
                  <a:srgbClr val="A31515"/>
                </a:solidFill>
                <a:latin typeface="Cascadia Mono" panose="020B0609020000020004" pitchFamily="49" charset="0"/>
              </a:rPr>
              <a:t>"Artículo Desconocido"</a:t>
            </a:r>
            <a:r>
              <a:rPr lang="es-ES" sz="800" dirty="0">
                <a:solidFill>
                  <a:srgbClr val="000000"/>
                </a:solidFill>
                <a:latin typeface="Cascadia Mono" panose="020B0609020000020004" pitchFamily="49" charset="0"/>
              </a:rPr>
              <a:t>,</a:t>
            </a:r>
          </a:p>
          <a:p>
            <a:r>
              <a:rPr lang="es-ES" sz="800" dirty="0">
                <a:solidFill>
                  <a:srgbClr val="000000"/>
                </a:solidFill>
                <a:latin typeface="Cascadia Mono" panose="020B0609020000020004" pitchFamily="49" charset="0"/>
              </a:rPr>
              <a:t>                        Cantidad = Convert.ToInt32(reader[</a:t>
            </a:r>
            <a:r>
              <a:rPr lang="es-ES" sz="800" dirty="0">
                <a:solidFill>
                  <a:srgbClr val="A31515"/>
                </a:solidFill>
                <a:latin typeface="Cascadia Mono" panose="020B0609020000020004" pitchFamily="49" charset="0"/>
              </a:rPr>
              <a:t>"Cantidad"</a:t>
            </a:r>
            <a:r>
              <a:rPr lang="es-ES" sz="800" dirty="0">
                <a:solidFill>
                  <a:srgbClr val="000000"/>
                </a:solidFill>
                <a:latin typeface="Cascadia Mono" panose="020B0609020000020004" pitchFamily="49" charset="0"/>
              </a:rPr>
              <a:t>]),</a:t>
            </a:r>
          </a:p>
          <a:p>
            <a:r>
              <a:rPr lang="es-DO" sz="800" dirty="0">
                <a:solidFill>
                  <a:srgbClr val="000000"/>
                </a:solidFill>
                <a:latin typeface="Cascadia Mono" panose="020B0609020000020004" pitchFamily="49" charset="0"/>
              </a:rPr>
              <a:t>                        Precio = Convert.ToDecimal(reader[</a:t>
            </a:r>
            <a:r>
              <a:rPr lang="es-DO" sz="800" dirty="0">
                <a:solidFill>
                  <a:srgbClr val="A31515"/>
                </a:solidFill>
                <a:latin typeface="Cascadia Mono" panose="020B0609020000020004" pitchFamily="49" charset="0"/>
              </a:rPr>
              <a:t>"Precio"</a:t>
            </a:r>
            <a:r>
              <a:rPr lang="es-DO" sz="800" dirty="0">
                <a:solidFill>
                  <a:srgbClr val="000000"/>
                </a:solidFill>
                <a:latin typeface="Cascadia Mono" panose="020B0609020000020004" pitchFamily="49" charset="0"/>
              </a:rPr>
              <a:t>])</a:t>
            </a:r>
          </a:p>
          <a:p>
            <a:r>
              <a:rPr lang="es-DO" sz="800" dirty="0">
                <a:solidFill>
                  <a:srgbClr val="000000"/>
                </a:solidFill>
                <a:latin typeface="Cascadia Mono" panose="020B0609020000020004" pitchFamily="49" charset="0"/>
              </a:rPr>
              <a:t>                    });</a:t>
            </a: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8000"/>
                </a:solidFill>
                <a:latin typeface="Cascadia Mono" panose="020B0609020000020004" pitchFamily="49" charset="0"/>
              </a:rPr>
              <a:t>// Suma el monto de la venta al total de ventas.</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totalVentas += ventas.Last().Monto;</a:t>
            </a:r>
          </a:p>
          <a:p>
            <a:r>
              <a:rPr lang="es-DO" sz="800" dirty="0">
                <a:solidFill>
                  <a:srgbClr val="000000"/>
                </a:solidFill>
                <a:latin typeface="Cascadia Mono" panose="020B0609020000020004" pitchFamily="49" charset="0"/>
              </a:rPr>
              <a:t>                }</a:t>
            </a: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8000"/>
                </a:solidFill>
                <a:latin typeface="Cascadia Mono" panose="020B0609020000020004" pitchFamily="49" charset="0"/>
              </a:rPr>
              <a:t>// Configura el Label para mostrar el total de ventas</a:t>
            </a:r>
            <a:endParaRPr lang="es-ES" sz="800" dirty="0">
              <a:solidFill>
                <a:srgbClr val="000000"/>
              </a:solidFill>
              <a:latin typeface="Cascadia Mono" panose="020B0609020000020004" pitchFamily="49" charset="0"/>
            </a:endParaRPr>
          </a:p>
          <a:p>
            <a:r>
              <a:rPr lang="pt-BR" sz="800" dirty="0">
                <a:solidFill>
                  <a:srgbClr val="000000"/>
                </a:solidFill>
                <a:latin typeface="Cascadia Mono" panose="020B0609020000020004" pitchFamily="49" charset="0"/>
              </a:rPr>
              <a:t>                TotalVentasLabel.Text = </a:t>
            </a:r>
            <a:r>
              <a:rPr lang="pt-BR" sz="800" dirty="0">
                <a:solidFill>
                  <a:srgbClr val="A31515"/>
                </a:solidFill>
                <a:latin typeface="Cascadia Mono" panose="020B0609020000020004" pitchFamily="49" charset="0"/>
              </a:rPr>
              <a:t>$"Total de Ventas: </a:t>
            </a:r>
            <a:r>
              <a:rPr lang="pt-BR" sz="800" dirty="0">
                <a:solidFill>
                  <a:srgbClr val="000000"/>
                </a:solidFill>
                <a:latin typeface="Cascadia Mono" panose="020B0609020000020004" pitchFamily="49" charset="0"/>
              </a:rPr>
              <a:t>{totalVentas.ToString(</a:t>
            </a:r>
            <a:r>
              <a:rPr lang="pt-BR" sz="800" dirty="0">
                <a:solidFill>
                  <a:srgbClr val="A31515"/>
                </a:solidFill>
                <a:latin typeface="Cascadia Mono" panose="020B0609020000020004" pitchFamily="49" charset="0"/>
              </a:rPr>
              <a:t>"C"</a:t>
            </a:r>
            <a:r>
              <a:rPr lang="pt-BR" sz="800" dirty="0">
                <a:solidFill>
                  <a:srgbClr val="000000"/>
                </a:solidFill>
                <a:latin typeface="Cascadia Mono" panose="020B0609020000020004" pitchFamily="49" charset="0"/>
              </a:rPr>
              <a:t>)}</a:t>
            </a:r>
            <a:r>
              <a:rPr lang="pt-BR" sz="800" dirty="0">
                <a:solidFill>
                  <a:srgbClr val="A31515"/>
                </a:solidFill>
                <a:latin typeface="Cascadia Mono" panose="020B0609020000020004" pitchFamily="49" charset="0"/>
              </a:rPr>
              <a:t>"</a:t>
            </a:r>
            <a:r>
              <a:rPr lang="pt-BR" sz="800" dirty="0">
                <a:solidFill>
                  <a:srgbClr val="000000"/>
                </a:solidFill>
                <a:latin typeface="Cascadia Mono" panose="020B0609020000020004" pitchFamily="49" charset="0"/>
              </a:rPr>
              <a:t>;</a:t>
            </a:r>
          </a:p>
          <a:p>
            <a:r>
              <a:rPr lang="es-DO" sz="800" dirty="0">
                <a:solidFill>
                  <a:srgbClr val="000000"/>
                </a:solidFill>
                <a:latin typeface="Cascadia Mono" panose="020B0609020000020004" pitchFamily="49" charset="0"/>
              </a:rPr>
              <a:t>                TotalVentasLabel.FontSize = 18;</a:t>
            </a:r>
          </a:p>
          <a:p>
            <a:r>
              <a:rPr lang="es-DO" sz="800" dirty="0">
                <a:solidFill>
                  <a:srgbClr val="000000"/>
                </a:solidFill>
                <a:latin typeface="Cascadia Mono" panose="020B0609020000020004" pitchFamily="49" charset="0"/>
              </a:rPr>
              <a:t>                TotalVentasLabel.FontAttributes = FontAttributes.Bold;</a:t>
            </a:r>
          </a:p>
          <a:p>
            <a:r>
              <a:rPr lang="es-DO" sz="800" dirty="0">
                <a:solidFill>
                  <a:srgbClr val="000000"/>
                </a:solidFill>
                <a:latin typeface="Cascadia Mono" panose="020B0609020000020004" pitchFamily="49" charset="0"/>
              </a:rPr>
              <a:t>                TotalVentasLabel.TextColor = Color.Green;</a:t>
            </a:r>
          </a:p>
          <a:p>
            <a:r>
              <a:rPr lang="es-DO" sz="800" dirty="0">
                <a:solidFill>
                  <a:srgbClr val="000000"/>
                </a:solidFill>
                <a:latin typeface="Cascadia Mono" panose="020B0609020000020004" pitchFamily="49" charset="0"/>
              </a:rPr>
              <a:t>                TotalVentasLabel.HorizontalTextAlignment = TextAlignment.Center;</a:t>
            </a:r>
          </a:p>
          <a:p>
            <a:r>
              <a:rPr lang="es-DO" sz="800" dirty="0">
                <a:solidFill>
                  <a:srgbClr val="000000"/>
                </a:solidFill>
                <a:latin typeface="Cascadia Mono" panose="020B0609020000020004" pitchFamily="49" charset="0"/>
              </a:rPr>
              <a:t>                TotalVentasLabel.VerticalTextAlignment = TextAlignment.Center;</a:t>
            </a: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reader.Close(); </a:t>
            </a:r>
            <a:r>
              <a:rPr lang="es-ES" sz="800" dirty="0">
                <a:solidFill>
                  <a:srgbClr val="008000"/>
                </a:solidFill>
                <a:latin typeface="Cascadia Mono" panose="020B0609020000020004" pitchFamily="49" charset="0"/>
              </a:rPr>
              <a:t>// Cierra el lector</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catch</a:t>
            </a:r>
            <a:r>
              <a:rPr lang="es-DO" sz="800" dirty="0">
                <a:solidFill>
                  <a:srgbClr val="000000"/>
                </a:solidFill>
                <a:latin typeface="Cascadia Mono" panose="020B0609020000020004" pitchFamily="49" charset="0"/>
              </a:rPr>
              <a:t> (Exception ex)</a:t>
            </a:r>
          </a:p>
          <a:p>
            <a:r>
              <a:rPr lang="es-DO" sz="800" dirty="0">
                <a:solidFill>
                  <a:srgbClr val="000000"/>
                </a:solidFill>
                <a:latin typeface="Cascadia Mono" panose="020B0609020000020004" pitchFamily="49" charset="0"/>
              </a:rPr>
              <a:t>            {</a:t>
            </a:r>
          </a:p>
          <a:p>
            <a:r>
              <a:rPr lang="es-ES" sz="800" dirty="0">
                <a:solidFill>
                  <a:srgbClr val="000000"/>
                </a:solidFill>
                <a:latin typeface="Cascadia Mono" panose="020B0609020000020004" pitchFamily="49" charset="0"/>
              </a:rPr>
              <a:t>                Console.WriteLine(ex.Message); </a:t>
            </a:r>
            <a:r>
              <a:rPr lang="es-ES" sz="800" dirty="0">
                <a:solidFill>
                  <a:srgbClr val="008000"/>
                </a:solidFill>
                <a:latin typeface="Cascadia Mono" panose="020B0609020000020004" pitchFamily="49" charset="0"/>
              </a:rPr>
              <a:t>// Muestra cualquier error en la consola</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throw</a:t>
            </a:r>
            <a:r>
              <a:rPr lang="es-DO" sz="800" dirty="0">
                <a:solidFill>
                  <a:srgbClr val="000000"/>
                </a:solidFill>
                <a:latin typeface="Cascadia Mono" panose="020B0609020000020004" pitchFamily="49" charset="0"/>
              </a:rPr>
              <a:t>;</a:t>
            </a:r>
          </a:p>
          <a:p>
            <a:r>
              <a:rPr lang="es-DO" sz="800" dirty="0">
                <a:solidFill>
                  <a:srgbClr val="000000"/>
                </a:solidFill>
                <a:latin typeface="Cascadia Mono" panose="020B0609020000020004" pitchFamily="49" charset="0"/>
              </a:rPr>
              <a:t>            }</a:t>
            </a:r>
          </a:p>
          <a:p>
            <a:r>
              <a:rPr lang="es-DO" sz="800" dirty="0">
                <a:solidFill>
                  <a:srgbClr val="000000"/>
                </a:solidFill>
                <a:latin typeface="Cascadia Mono" panose="020B0609020000020004" pitchFamily="49" charset="0"/>
              </a:rPr>
              <a:t>            </a:t>
            </a:r>
            <a:r>
              <a:rPr lang="es-DO" sz="800" dirty="0">
                <a:solidFill>
                  <a:srgbClr val="0000FF"/>
                </a:solidFill>
                <a:latin typeface="Cascadia Mono" panose="020B0609020000020004" pitchFamily="49" charset="0"/>
              </a:rPr>
              <a:t>finally</a:t>
            </a:r>
            <a:endParaRPr lang="es-DO"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p>
          <a:p>
            <a:r>
              <a:rPr lang="es-ES" sz="800" dirty="0">
                <a:solidFill>
                  <a:srgbClr val="000000"/>
                </a:solidFill>
                <a:latin typeface="Cascadia Mono" panose="020B0609020000020004" pitchFamily="49" charset="0"/>
              </a:rPr>
              <a:t>                sqlConnection.Close(); </a:t>
            </a:r>
            <a:r>
              <a:rPr lang="es-ES" sz="800" dirty="0">
                <a:solidFill>
                  <a:srgbClr val="008000"/>
                </a:solidFill>
                <a:latin typeface="Cascadia Mono" panose="020B0609020000020004" pitchFamily="49" charset="0"/>
              </a:rPr>
              <a:t>// Cierra la conexión a la base de datos en cualquier caso</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p>
          <a:p>
            <a:endParaRPr lang="es-DO"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VentasListView.ItemsSource = ventas; </a:t>
            </a:r>
            <a:r>
              <a:rPr lang="es-ES" sz="800" dirty="0">
                <a:solidFill>
                  <a:srgbClr val="008000"/>
                </a:solidFill>
                <a:latin typeface="Cascadia Mono" panose="020B0609020000020004" pitchFamily="49" charset="0"/>
              </a:rPr>
              <a:t>// Actualiza la ListView con las ventas cargadas</a:t>
            </a:r>
            <a:endParaRPr lang="es-ES" sz="800" dirty="0">
              <a:solidFill>
                <a:srgbClr val="000000"/>
              </a:solidFill>
              <a:latin typeface="Cascadia Mono" panose="020B0609020000020004" pitchFamily="49" charset="0"/>
            </a:endParaRPr>
          </a:p>
          <a:p>
            <a:r>
              <a:rPr lang="es-DO" sz="800" dirty="0">
                <a:solidFill>
                  <a:srgbClr val="000000"/>
                </a:solidFill>
                <a:latin typeface="Cascadia Mono" panose="020B0609020000020004" pitchFamily="49" charset="0"/>
              </a:rPr>
              <a:t>        }</a:t>
            </a:r>
            <a:endParaRPr lang="es-DO" sz="800" dirty="0"/>
          </a:p>
        </p:txBody>
      </p:sp>
      <p:sp>
        <p:nvSpPr>
          <p:cNvPr id="4" name="CuadroTexto 3">
            <a:extLst>
              <a:ext uri="{FF2B5EF4-FFF2-40B4-BE49-F238E27FC236}">
                <a16:creationId xmlns:a16="http://schemas.microsoft.com/office/drawing/2014/main" id="{704D16F2-B7CD-36AD-7ED1-66FC4934C353}"/>
              </a:ext>
            </a:extLst>
          </p:cNvPr>
          <p:cNvSpPr txBox="1"/>
          <p:nvPr/>
        </p:nvSpPr>
        <p:spPr>
          <a:xfrm>
            <a:off x="8989016" y="158179"/>
            <a:ext cx="3202983" cy="1200329"/>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E81A2576-A4A7-DC70-658A-72EAAD6415DC}"/>
              </a:ext>
            </a:extLst>
          </p:cNvPr>
          <p:cNvSpPr/>
          <p:nvPr/>
        </p:nvSpPr>
        <p:spPr>
          <a:xfrm>
            <a:off x="11096786" y="4951469"/>
            <a:ext cx="712922" cy="12708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844275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D4F8A41-FEBB-9D03-4AD5-3AD0568D18F8}"/>
              </a:ext>
            </a:extLst>
          </p:cNvPr>
          <p:cNvSpPr txBox="1"/>
          <p:nvPr/>
        </p:nvSpPr>
        <p:spPr>
          <a:xfrm>
            <a:off x="253139" y="228123"/>
            <a:ext cx="11685722" cy="6401753"/>
          </a:xfrm>
          <a:prstGeom prst="rect">
            <a:avLst/>
          </a:prstGeom>
          <a:noFill/>
        </p:spPr>
        <p:txBody>
          <a:bodyPr wrap="square">
            <a:spAutoFit/>
          </a:bodyPr>
          <a:lstStyle/>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para restablecer los campos de entrada de venta</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private</a:t>
            </a:r>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void</a:t>
            </a:r>
            <a:r>
              <a:rPr lang="es-DO" sz="1000" dirty="0">
                <a:solidFill>
                  <a:srgbClr val="000000"/>
                </a:solidFill>
                <a:latin typeface="Cascadia Mono" panose="020B0609020000020004" pitchFamily="49" charset="0"/>
              </a:rPr>
              <a:t> ResetVentaInputs()</a:t>
            </a: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ArticuloPicker.SelectedItem = </a:t>
            </a:r>
            <a:r>
              <a:rPr lang="es-ES" sz="1000" dirty="0">
                <a:solidFill>
                  <a:srgbClr val="0000FF"/>
                </a:solidFill>
                <a:latin typeface="Cascadia Mono" panose="020B0609020000020004" pitchFamily="49" charset="0"/>
              </a:rPr>
              <a:t>null</a:t>
            </a:r>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Limpia la selección de artículo en el Picker</a:t>
            </a:r>
            <a:endParaRPr lang="es-ES"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PrecioLabel.Text = </a:t>
            </a:r>
            <a:r>
              <a:rPr lang="es-ES" sz="1000" dirty="0">
                <a:solidFill>
                  <a:srgbClr val="0000FF"/>
                </a:solidFill>
                <a:latin typeface="Cascadia Mono" panose="020B0609020000020004" pitchFamily="49" charset="0"/>
              </a:rPr>
              <a:t>string</a:t>
            </a:r>
            <a:r>
              <a:rPr lang="es-ES" sz="1000" dirty="0">
                <a:solidFill>
                  <a:srgbClr val="000000"/>
                </a:solidFill>
                <a:latin typeface="Cascadia Mono" panose="020B0609020000020004" pitchFamily="49" charset="0"/>
              </a:rPr>
              <a:t>.Empty; </a:t>
            </a:r>
            <a:r>
              <a:rPr lang="es-ES" sz="1000" dirty="0">
                <a:solidFill>
                  <a:srgbClr val="008000"/>
                </a:solidFill>
                <a:latin typeface="Cascadia Mono" panose="020B0609020000020004" pitchFamily="49" charset="0"/>
              </a:rPr>
              <a:t>// Limpia el contenido del Label de precio</a:t>
            </a:r>
            <a:endParaRPr lang="es-ES"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CantidadEntry.Text = </a:t>
            </a:r>
            <a:r>
              <a:rPr lang="es-ES" sz="1000" dirty="0">
                <a:solidFill>
                  <a:srgbClr val="0000FF"/>
                </a:solidFill>
                <a:latin typeface="Cascadia Mono" panose="020B0609020000020004" pitchFamily="49" charset="0"/>
              </a:rPr>
              <a:t>string</a:t>
            </a:r>
            <a:r>
              <a:rPr lang="es-ES" sz="1000" dirty="0">
                <a:solidFill>
                  <a:srgbClr val="000000"/>
                </a:solidFill>
                <a:latin typeface="Cascadia Mono" panose="020B0609020000020004" pitchFamily="49" charset="0"/>
              </a:rPr>
              <a:t>.Empty; </a:t>
            </a:r>
            <a:r>
              <a:rPr lang="es-ES" sz="1000" dirty="0">
                <a:solidFill>
                  <a:srgbClr val="008000"/>
                </a:solidFill>
                <a:latin typeface="Cascadia Mono" panose="020B0609020000020004" pitchFamily="49" charset="0"/>
              </a:rPr>
              <a:t>// Limpia el contenido del Entry de cantidad</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que se ejecuta cuando se hace clic en el botón de "Listar Ventas"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private</a:t>
            </a:r>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void</a:t>
            </a:r>
            <a:r>
              <a:rPr lang="es-DO" sz="1000" dirty="0">
                <a:solidFill>
                  <a:srgbClr val="000000"/>
                </a:solidFill>
                <a:latin typeface="Cascadia Mono" panose="020B0609020000020004" pitchFamily="49" charset="0"/>
              </a:rPr>
              <a:t> ListarVentas_Clicked(</a:t>
            </a:r>
            <a:r>
              <a:rPr lang="es-DO" sz="1000" dirty="0">
                <a:solidFill>
                  <a:srgbClr val="0000FF"/>
                </a:solidFill>
                <a:latin typeface="Cascadia Mono" panose="020B0609020000020004" pitchFamily="49" charset="0"/>
              </a:rPr>
              <a:t>object</a:t>
            </a:r>
            <a:r>
              <a:rPr lang="es-DO"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ES" sz="1000" dirty="0">
                <a:solidFill>
                  <a:srgbClr val="000000"/>
                </a:solidFill>
                <a:latin typeface="Cascadia Mono" panose="020B0609020000020004" pitchFamily="49" charset="0"/>
              </a:rPr>
              <a:t>            LoadVentas(); </a:t>
            </a:r>
            <a:r>
              <a:rPr lang="es-ES" sz="1000" dirty="0">
                <a:solidFill>
                  <a:srgbClr val="008000"/>
                </a:solidFill>
                <a:latin typeface="Cascadia Mono" panose="020B0609020000020004" pitchFamily="49" charset="0"/>
              </a:rPr>
              <a:t>// Carga nuevamente las ventas desde la base de datos</a:t>
            </a:r>
            <a:endParaRPr lang="es-ES"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VentasListView.ItemsSource = ventas; </a:t>
            </a:r>
            <a:r>
              <a:rPr lang="es-ES" sz="1000" dirty="0">
                <a:solidFill>
                  <a:srgbClr val="008000"/>
                </a:solidFill>
                <a:latin typeface="Cascadia Mono" panose="020B0609020000020004" pitchFamily="49" charset="0"/>
              </a:rPr>
              <a:t>// Actualiza la ListView con las ventas cargadas</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Método que se ejecuta cuando se hace clic en el botón de "Imprimir Ticket"</a:t>
            </a:r>
            <a:endParaRPr lang="es-ES" sz="1000" dirty="0">
              <a:solidFill>
                <a:srgbClr val="000000"/>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private</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async</a:t>
            </a:r>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void</a:t>
            </a:r>
            <a:r>
              <a:rPr lang="en-US" sz="1000" dirty="0">
                <a:solidFill>
                  <a:srgbClr val="000000"/>
                </a:solidFill>
                <a:latin typeface="Cascadia Mono" panose="020B0609020000020004" pitchFamily="49" charset="0"/>
              </a:rPr>
              <a:t> ImprimirTicket_Clicked(</a:t>
            </a:r>
            <a:r>
              <a:rPr lang="en-US" sz="1000" dirty="0">
                <a:solidFill>
                  <a:srgbClr val="0000FF"/>
                </a:solidFill>
                <a:latin typeface="Cascadia Mono" panose="020B0609020000020004" pitchFamily="49" charset="0"/>
              </a:rPr>
              <a:t>object</a:t>
            </a:r>
            <a:r>
              <a:rPr lang="en-US" sz="1000" dirty="0">
                <a:solidFill>
                  <a:srgbClr val="000000"/>
                </a:solidFill>
                <a:latin typeface="Cascadia Mono" panose="020B0609020000020004" pitchFamily="49" charset="0"/>
              </a:rPr>
              <a:t> sender, EventArgs e)</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0000FF"/>
                </a:solidFill>
                <a:latin typeface="Cascadia Mono" panose="020B0609020000020004" pitchFamily="49" charset="0"/>
              </a:rPr>
              <a:t>string</a:t>
            </a:r>
            <a:r>
              <a:rPr lang="es-DO" sz="1000" dirty="0">
                <a:solidFill>
                  <a:srgbClr val="000000"/>
                </a:solidFill>
                <a:latin typeface="Cascadia Mono" panose="020B0609020000020004" pitchFamily="49" charset="0"/>
              </a:rPr>
              <a:t> contenidoTicket = </a:t>
            </a:r>
            <a:r>
              <a:rPr lang="es-DO" sz="1000" dirty="0">
                <a:solidFill>
                  <a:srgbClr val="A31515"/>
                </a:solidFill>
                <a:latin typeface="Cascadia Mono" panose="020B0609020000020004" pitchFamily="49" charset="0"/>
              </a:rPr>
              <a:t>"Ticket de Ventas\n\n"</a:t>
            </a:r>
            <a:r>
              <a:rPr lang="es-DO" sz="1000" dirty="0">
                <a:solidFill>
                  <a:srgbClr val="000000"/>
                </a:solidFill>
                <a:latin typeface="Cascadia Mono" panose="020B0609020000020004" pitchFamily="49" charset="0"/>
              </a:rPr>
              <a:t>; </a:t>
            </a:r>
            <a:r>
              <a:rPr lang="es-DO" sz="1000" dirty="0">
                <a:solidFill>
                  <a:srgbClr val="008000"/>
                </a:solidFill>
                <a:latin typeface="Cascadia Mono" panose="020B0609020000020004" pitchFamily="49" charset="0"/>
              </a:rPr>
              <a:t>// Encabezado del ticket</a:t>
            </a:r>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decimal</a:t>
            </a:r>
            <a:r>
              <a:rPr lang="es-ES" sz="1000" dirty="0">
                <a:solidFill>
                  <a:srgbClr val="000000"/>
                </a:solidFill>
                <a:latin typeface="Cascadia Mono" panose="020B0609020000020004" pitchFamily="49" charset="0"/>
              </a:rPr>
              <a:t> montoTotal = 0; </a:t>
            </a:r>
            <a:r>
              <a:rPr lang="es-ES" sz="1000" dirty="0">
                <a:solidFill>
                  <a:srgbClr val="008000"/>
                </a:solidFill>
                <a:latin typeface="Cascadia Mono" panose="020B0609020000020004" pitchFamily="49" charset="0"/>
              </a:rPr>
              <a:t>// Variable para almacenar el monto total de ventas</a:t>
            </a:r>
            <a:endParaRPr lang="es-ES"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Recorre las ventas y agrega sus detalles al contenido del ticket</a:t>
            </a:r>
            <a:endParaRPr lang="es-ES"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foreach</a:t>
            </a:r>
            <a:r>
              <a:rPr lang="es-ES" sz="1000" dirty="0">
                <a:solidFill>
                  <a:srgbClr val="000000"/>
                </a:solidFill>
                <a:latin typeface="Cascadia Mono" panose="020B0609020000020004" pitchFamily="49" charset="0"/>
              </a:rPr>
              <a:t> (Venta venta </a:t>
            </a:r>
            <a:r>
              <a:rPr lang="es-ES" sz="1000" dirty="0">
                <a:solidFill>
                  <a:srgbClr val="0000FF"/>
                </a:solidFill>
                <a:latin typeface="Cascadia Mono" panose="020B0609020000020004" pitchFamily="49" charset="0"/>
              </a:rPr>
              <a:t>in</a:t>
            </a:r>
            <a:r>
              <a:rPr lang="es-ES" sz="1000" dirty="0">
                <a:solidFill>
                  <a:srgbClr val="000000"/>
                </a:solidFill>
                <a:latin typeface="Cascadia Mono" panose="020B0609020000020004" pitchFamily="49" charset="0"/>
              </a:rPr>
              <a:t> ventas)</a:t>
            </a: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contenidoTicket += </a:t>
            </a:r>
            <a:r>
              <a:rPr lang="es-DO" sz="1000" dirty="0">
                <a:solidFill>
                  <a:srgbClr val="A31515"/>
                </a:solidFill>
                <a:latin typeface="Cascadia Mono" panose="020B0609020000020004" pitchFamily="49" charset="0"/>
              </a:rPr>
              <a:t>$"Artículo: </a:t>
            </a:r>
            <a:r>
              <a:rPr lang="es-DO" sz="1000" dirty="0">
                <a:solidFill>
                  <a:srgbClr val="000000"/>
                </a:solidFill>
                <a:latin typeface="Cascadia Mono" panose="020B0609020000020004" pitchFamily="49" charset="0"/>
              </a:rPr>
              <a:t>{venta.NombreArticulo}</a:t>
            </a:r>
            <a:r>
              <a:rPr lang="es-DO" sz="1000" dirty="0">
                <a:solidFill>
                  <a:srgbClr val="A31515"/>
                </a:solidFill>
                <a:latin typeface="Cascadia Mono" panose="020B0609020000020004" pitchFamily="49" charset="0"/>
              </a:rPr>
              <a:t>\n"</a:t>
            </a:r>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$"Cantidad: </a:t>
            </a:r>
            <a:r>
              <a:rPr lang="es-DO" sz="1000" dirty="0">
                <a:solidFill>
                  <a:srgbClr val="000000"/>
                </a:solidFill>
                <a:latin typeface="Cascadia Mono" panose="020B0609020000020004" pitchFamily="49" charset="0"/>
              </a:rPr>
              <a:t>{venta.Cantidad}</a:t>
            </a:r>
            <a:r>
              <a:rPr lang="es-DO" sz="1000" dirty="0">
                <a:solidFill>
                  <a:srgbClr val="A31515"/>
                </a:solidFill>
                <a:latin typeface="Cascadia Mono" panose="020B0609020000020004" pitchFamily="49" charset="0"/>
              </a:rPr>
              <a:t>\n"</a:t>
            </a:r>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                                   </a:t>
            </a:r>
            <a:r>
              <a:rPr lang="es-DO" sz="1000" dirty="0">
                <a:solidFill>
                  <a:srgbClr val="A31515"/>
                </a:solidFill>
                <a:latin typeface="Cascadia Mono" panose="020B0609020000020004" pitchFamily="49" charset="0"/>
              </a:rPr>
              <a:t>$"Precio Unitario: </a:t>
            </a:r>
            <a:r>
              <a:rPr lang="es-DO" sz="1000" dirty="0">
                <a:solidFill>
                  <a:srgbClr val="000000"/>
                </a:solidFill>
                <a:latin typeface="Cascadia Mono" panose="020B0609020000020004" pitchFamily="49" charset="0"/>
              </a:rPr>
              <a:t>{venta.Precio:</a:t>
            </a:r>
            <a:r>
              <a:rPr lang="es-DO" sz="1000" dirty="0">
                <a:solidFill>
                  <a:srgbClr val="A31515"/>
                </a:solidFill>
                <a:latin typeface="Cascadia Mono" panose="020B0609020000020004" pitchFamily="49" charset="0"/>
              </a:rPr>
              <a:t>C</a:t>
            </a:r>
            <a:r>
              <a:rPr lang="es-DO" sz="1000" dirty="0">
                <a:solidFill>
                  <a:srgbClr val="000000"/>
                </a:solidFill>
                <a:latin typeface="Cascadia Mono" panose="020B0609020000020004" pitchFamily="49" charset="0"/>
              </a:rPr>
              <a:t>}</a:t>
            </a:r>
            <a:r>
              <a:rPr lang="es-DO" sz="1000" dirty="0">
                <a:solidFill>
                  <a:srgbClr val="A31515"/>
                </a:solidFill>
                <a:latin typeface="Cascadia Mono" panose="020B0609020000020004" pitchFamily="49" charset="0"/>
              </a:rPr>
              <a:t>\n"</a:t>
            </a:r>
            <a:r>
              <a:rPr lang="es-DO" sz="1000" dirty="0">
                <a:solidFill>
                  <a:srgbClr val="000000"/>
                </a:solidFill>
                <a:latin typeface="Cascadia Mono" panose="020B0609020000020004" pitchFamily="49" charset="0"/>
              </a:rPr>
              <a:t> +</a:t>
            </a:r>
          </a:p>
          <a:p>
            <a:r>
              <a:rPr lang="pt-BR" sz="1000" dirty="0">
                <a:solidFill>
                  <a:srgbClr val="000000"/>
                </a:solidFill>
                <a:latin typeface="Cascadia Mono" panose="020B0609020000020004" pitchFamily="49" charset="0"/>
              </a:rPr>
              <a:t>                                   </a:t>
            </a:r>
            <a:r>
              <a:rPr lang="pt-BR" sz="1000" dirty="0">
                <a:solidFill>
                  <a:srgbClr val="A31515"/>
                </a:solidFill>
                <a:latin typeface="Cascadia Mono" panose="020B0609020000020004" pitchFamily="49" charset="0"/>
              </a:rPr>
              <a:t>$"Monto Total: </a:t>
            </a:r>
            <a:r>
              <a:rPr lang="pt-BR" sz="1000" dirty="0">
                <a:solidFill>
                  <a:srgbClr val="000000"/>
                </a:solidFill>
                <a:latin typeface="Cascadia Mono" panose="020B0609020000020004" pitchFamily="49" charset="0"/>
              </a:rPr>
              <a:t>{venta.Monto:</a:t>
            </a:r>
            <a:r>
              <a:rPr lang="pt-BR" sz="1000" dirty="0">
                <a:solidFill>
                  <a:srgbClr val="A31515"/>
                </a:solidFill>
                <a:latin typeface="Cascadia Mono" panose="020B0609020000020004" pitchFamily="49" charset="0"/>
              </a:rPr>
              <a:t>C</a:t>
            </a:r>
            <a:r>
              <a:rPr lang="pt-BR" sz="1000" dirty="0">
                <a:solidFill>
                  <a:srgbClr val="000000"/>
                </a:solidFill>
                <a:latin typeface="Cascadia Mono" panose="020B0609020000020004" pitchFamily="49" charset="0"/>
              </a:rPr>
              <a:t>}</a:t>
            </a:r>
            <a:r>
              <a:rPr lang="pt-BR" sz="1000" dirty="0">
                <a:solidFill>
                  <a:srgbClr val="A31515"/>
                </a:solidFill>
                <a:latin typeface="Cascadia Mono" panose="020B0609020000020004" pitchFamily="49" charset="0"/>
              </a:rPr>
              <a:t>\n\n"</a:t>
            </a:r>
            <a:r>
              <a:rPr lang="pt-BR" sz="1000" dirty="0">
                <a:solidFill>
                  <a:srgbClr val="000000"/>
                </a:solidFill>
                <a:latin typeface="Cascadia Mono" panose="020B0609020000020004" pitchFamily="49" charset="0"/>
              </a:rPr>
              <a:t>;</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montoTotal += venta.Monto; </a:t>
            </a:r>
            <a:r>
              <a:rPr lang="es-ES" sz="1000" dirty="0">
                <a:solidFill>
                  <a:srgbClr val="008000"/>
                </a:solidFill>
                <a:latin typeface="Cascadia Mono" panose="020B0609020000020004" pitchFamily="49" charset="0"/>
              </a:rPr>
              <a:t>// Suma el monto de cada venta al monto total</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contenidoTicket += </a:t>
            </a:r>
            <a:r>
              <a:rPr lang="es-DO" sz="1000" dirty="0">
                <a:solidFill>
                  <a:srgbClr val="A31515"/>
                </a:solidFill>
                <a:latin typeface="Cascadia Mono" panose="020B0609020000020004" pitchFamily="49" charset="0"/>
              </a:rPr>
              <a:t>$"Monto Total de Ventas: </a:t>
            </a:r>
            <a:r>
              <a:rPr lang="es-DO" sz="1000" dirty="0">
                <a:solidFill>
                  <a:srgbClr val="000000"/>
                </a:solidFill>
                <a:latin typeface="Cascadia Mono" panose="020B0609020000020004" pitchFamily="49" charset="0"/>
              </a:rPr>
              <a:t>{montoTotal:</a:t>
            </a:r>
            <a:r>
              <a:rPr lang="es-DO" sz="1000" dirty="0">
                <a:solidFill>
                  <a:srgbClr val="A31515"/>
                </a:solidFill>
                <a:latin typeface="Cascadia Mono" panose="020B0609020000020004" pitchFamily="49" charset="0"/>
              </a:rPr>
              <a:t>C</a:t>
            </a:r>
            <a:r>
              <a:rPr lang="es-DO" sz="1000" dirty="0">
                <a:solidFill>
                  <a:srgbClr val="000000"/>
                </a:solidFill>
                <a:latin typeface="Cascadia Mono" panose="020B0609020000020004" pitchFamily="49" charset="0"/>
              </a:rPr>
              <a:t>}</a:t>
            </a:r>
            <a:r>
              <a:rPr lang="es-DO" sz="1000" dirty="0">
                <a:solidFill>
                  <a:srgbClr val="A31515"/>
                </a:solidFill>
                <a:latin typeface="Cascadia Mono" panose="020B0609020000020004" pitchFamily="49" charset="0"/>
              </a:rPr>
              <a:t>\n"</a:t>
            </a:r>
            <a:r>
              <a:rPr lang="es-DO" sz="1000" dirty="0">
                <a:solidFill>
                  <a:srgbClr val="000000"/>
                </a:solidFill>
                <a:latin typeface="Cascadia Mono" panose="020B0609020000020004" pitchFamily="49" charset="0"/>
              </a:rPr>
              <a:t>; </a:t>
            </a:r>
            <a:r>
              <a:rPr lang="es-DO" sz="1000" dirty="0">
                <a:solidFill>
                  <a:srgbClr val="008000"/>
                </a:solidFill>
                <a:latin typeface="Cascadia Mono" panose="020B0609020000020004" pitchFamily="49" charset="0"/>
              </a:rPr>
              <a:t>// Agrega el monto total al ticket</a:t>
            </a:r>
            <a:endParaRPr lang="es-DO" sz="1000" dirty="0">
              <a:solidFill>
                <a:srgbClr val="000000"/>
              </a:solidFill>
              <a:latin typeface="Cascadia Mono" panose="020B0609020000020004" pitchFamily="49" charset="0"/>
            </a:endParaRPr>
          </a:p>
          <a:p>
            <a:endParaRPr lang="es-DO"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r>
              <a:rPr lang="es-DO" sz="1000" dirty="0">
                <a:solidFill>
                  <a:srgbClr val="008000"/>
                </a:solidFill>
                <a:latin typeface="Cascadia Mono" panose="020B0609020000020004" pitchFamily="49" charset="0"/>
              </a:rPr>
              <a:t>// Muestra una ventana emergente con el contenido del ticket</a:t>
            </a:r>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00FF"/>
                </a:solidFill>
                <a:latin typeface="Cascadia Mono" panose="020B0609020000020004" pitchFamily="49" charset="0"/>
              </a:rPr>
              <a:t>await</a:t>
            </a:r>
            <a:r>
              <a:rPr lang="es-ES" sz="1000" dirty="0">
                <a:solidFill>
                  <a:srgbClr val="000000"/>
                </a:solidFill>
                <a:latin typeface="Cascadia Mono" panose="020B0609020000020004" pitchFamily="49" charset="0"/>
              </a:rPr>
              <a:t> DisplayAlert(</a:t>
            </a:r>
            <a:r>
              <a:rPr lang="es-ES" sz="1000" dirty="0">
                <a:solidFill>
                  <a:srgbClr val="A31515"/>
                </a:solidFill>
                <a:latin typeface="Cascadia Mono" panose="020B0609020000020004" pitchFamily="49" charset="0"/>
              </a:rPr>
              <a:t>"Listado de Venta Actual"</a:t>
            </a:r>
            <a:r>
              <a:rPr lang="es-ES" sz="1000" dirty="0">
                <a:solidFill>
                  <a:srgbClr val="000000"/>
                </a:solidFill>
                <a:latin typeface="Cascadia Mono" panose="020B0609020000020004" pitchFamily="49" charset="0"/>
              </a:rPr>
              <a:t>, contenidoTicket, </a:t>
            </a:r>
            <a:r>
              <a:rPr lang="es-ES" sz="1000" dirty="0">
                <a:solidFill>
                  <a:srgbClr val="A31515"/>
                </a:solidFill>
                <a:latin typeface="Cascadia Mono" panose="020B0609020000020004" pitchFamily="49" charset="0"/>
              </a:rPr>
              <a:t>"Aceptar"</a:t>
            </a:r>
            <a:r>
              <a:rPr lang="es-ES" sz="1000" dirty="0">
                <a:solidFill>
                  <a:srgbClr val="000000"/>
                </a:solidFill>
                <a:latin typeface="Cascadia Mono" panose="020B0609020000020004" pitchFamily="49" charset="0"/>
              </a:rPr>
              <a:t>);</a:t>
            </a:r>
          </a:p>
          <a:p>
            <a:r>
              <a:rPr lang="es-DO" sz="1000" dirty="0">
                <a:solidFill>
                  <a:srgbClr val="000000"/>
                </a:solidFill>
                <a:latin typeface="Cascadia Mono" panose="020B0609020000020004" pitchFamily="49" charset="0"/>
              </a:rPr>
              <a:t>        }</a:t>
            </a:r>
          </a:p>
          <a:p>
            <a:endParaRPr lang="es-DO" sz="1000" dirty="0">
              <a:solidFill>
                <a:srgbClr val="000000"/>
              </a:solidFill>
              <a:latin typeface="Cascadia Mono" panose="020B0609020000020004" pitchFamily="49" charset="0"/>
            </a:endParaRPr>
          </a:p>
          <a:p>
            <a:r>
              <a:rPr lang="es-ES" sz="1000" dirty="0">
                <a:solidFill>
                  <a:srgbClr val="000000"/>
                </a:solidFill>
                <a:latin typeface="Cascadia Mono" panose="020B0609020000020004" pitchFamily="49" charset="0"/>
              </a:rPr>
              <a:t>        </a:t>
            </a:r>
            <a:r>
              <a:rPr lang="es-ES" sz="1000" dirty="0">
                <a:solidFill>
                  <a:srgbClr val="008000"/>
                </a:solidFill>
                <a:latin typeface="Cascadia Mono" panose="020B0609020000020004" pitchFamily="49" charset="0"/>
              </a:rPr>
              <a:t>// Cierre de la clase y del namespace</a:t>
            </a:r>
            <a:endParaRPr lang="es-ES" sz="1000" dirty="0">
              <a:solidFill>
                <a:srgbClr val="000000"/>
              </a:solidFill>
              <a:latin typeface="Cascadia Mono" panose="020B0609020000020004" pitchFamily="49" charset="0"/>
            </a:endParaRPr>
          </a:p>
          <a:p>
            <a:r>
              <a:rPr lang="es-DO" sz="1000" dirty="0">
                <a:solidFill>
                  <a:srgbClr val="000000"/>
                </a:solidFill>
                <a:latin typeface="Cascadia Mono" panose="020B0609020000020004" pitchFamily="49" charset="0"/>
              </a:rPr>
              <a:t>    }</a:t>
            </a:r>
          </a:p>
          <a:p>
            <a:r>
              <a:rPr lang="es-DO" sz="1000" dirty="0">
                <a:solidFill>
                  <a:srgbClr val="000000"/>
                </a:solidFill>
                <a:latin typeface="Cascadia Mono" panose="020B0609020000020004" pitchFamily="49" charset="0"/>
              </a:rPr>
              <a:t>}</a:t>
            </a:r>
            <a:endParaRPr lang="es-DO" sz="1000" dirty="0"/>
          </a:p>
        </p:txBody>
      </p:sp>
      <p:sp>
        <p:nvSpPr>
          <p:cNvPr id="4" name="CuadroTexto 3">
            <a:extLst>
              <a:ext uri="{FF2B5EF4-FFF2-40B4-BE49-F238E27FC236}">
                <a16:creationId xmlns:a16="http://schemas.microsoft.com/office/drawing/2014/main" id="{E63BF7E4-0673-BB7A-E0FF-7F333DB713F6}"/>
              </a:ext>
            </a:extLst>
          </p:cNvPr>
          <p:cNvSpPr txBox="1"/>
          <p:nvPr/>
        </p:nvSpPr>
        <p:spPr>
          <a:xfrm>
            <a:off x="8989016" y="158179"/>
            <a:ext cx="3202983" cy="1200329"/>
          </a:xfrm>
          <a:prstGeom prst="rect">
            <a:avLst/>
          </a:prstGeom>
          <a:noFill/>
        </p:spPr>
        <p:txBody>
          <a:bodyPr wrap="square" rtlCol="0">
            <a:spAutoFit/>
          </a:bodyPr>
          <a:lstStyle/>
          <a:p>
            <a:pPr algn="ctr"/>
            <a:r>
              <a:rPr lang="es-DO" sz="2400" dirty="0">
                <a:highlight>
                  <a:srgbClr val="00FF00"/>
                </a:highlight>
              </a:rPr>
              <a:t>Vamos a Modificar el Codigo de </a:t>
            </a:r>
            <a:r>
              <a:rPr lang="es-DO" sz="2400" b="1" dirty="0">
                <a:highlight>
                  <a:srgbClr val="00FF00"/>
                </a:highlight>
              </a:rPr>
              <a:t>vendedor.xaml.cs</a:t>
            </a:r>
          </a:p>
        </p:txBody>
      </p:sp>
      <p:sp>
        <p:nvSpPr>
          <p:cNvPr id="5" name="Flecha: hacia abajo 4">
            <a:extLst>
              <a:ext uri="{FF2B5EF4-FFF2-40B4-BE49-F238E27FC236}">
                <a16:creationId xmlns:a16="http://schemas.microsoft.com/office/drawing/2014/main" id="{20D0780A-E7D9-3C07-8895-62B71EA993B2}"/>
              </a:ext>
            </a:extLst>
          </p:cNvPr>
          <p:cNvSpPr/>
          <p:nvPr/>
        </p:nvSpPr>
        <p:spPr>
          <a:xfrm flipV="1">
            <a:off x="929898" y="6338806"/>
            <a:ext cx="712922" cy="29106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739042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760C1A-6B56-05D3-BEB1-448A825D8C39}"/>
              </a:ext>
            </a:extLst>
          </p:cNvPr>
          <p:cNvPicPr>
            <a:picLocks noChangeAspect="1"/>
          </p:cNvPicPr>
          <p:nvPr/>
        </p:nvPicPr>
        <p:blipFill>
          <a:blip r:embed="rId2"/>
          <a:stretch>
            <a:fillRect/>
          </a:stretch>
        </p:blipFill>
        <p:spPr>
          <a:xfrm>
            <a:off x="723570" y="0"/>
            <a:ext cx="10744859" cy="6858000"/>
          </a:xfrm>
          <a:prstGeom prst="rect">
            <a:avLst/>
          </a:prstGeom>
        </p:spPr>
      </p:pic>
    </p:spTree>
    <p:extLst>
      <p:ext uri="{BB962C8B-B14F-4D97-AF65-F5344CB8AC3E}">
        <p14:creationId xmlns:p14="http://schemas.microsoft.com/office/powerpoint/2010/main" val="3312686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C009429-C225-D8DE-C7E4-7E580302B811}"/>
              </a:ext>
            </a:extLst>
          </p:cNvPr>
          <p:cNvPicPr>
            <a:picLocks noChangeAspect="1"/>
          </p:cNvPicPr>
          <p:nvPr/>
        </p:nvPicPr>
        <p:blipFill>
          <a:blip r:embed="rId2"/>
          <a:stretch>
            <a:fillRect/>
          </a:stretch>
        </p:blipFill>
        <p:spPr>
          <a:xfrm>
            <a:off x="2970532" y="0"/>
            <a:ext cx="2717321" cy="6858000"/>
          </a:xfrm>
          <a:prstGeom prst="rect">
            <a:avLst/>
          </a:prstGeom>
        </p:spPr>
      </p:pic>
      <p:pic>
        <p:nvPicPr>
          <p:cNvPr id="9" name="Imagen 8">
            <a:extLst>
              <a:ext uri="{FF2B5EF4-FFF2-40B4-BE49-F238E27FC236}">
                <a16:creationId xmlns:a16="http://schemas.microsoft.com/office/drawing/2014/main" id="{1090163A-63DC-8992-B01B-6AA7894E3BA9}"/>
              </a:ext>
            </a:extLst>
          </p:cNvPr>
          <p:cNvPicPr>
            <a:picLocks noChangeAspect="1"/>
          </p:cNvPicPr>
          <p:nvPr/>
        </p:nvPicPr>
        <p:blipFill>
          <a:blip r:embed="rId3"/>
          <a:stretch>
            <a:fillRect/>
          </a:stretch>
        </p:blipFill>
        <p:spPr>
          <a:xfrm>
            <a:off x="7246037" y="0"/>
            <a:ext cx="2724539" cy="6858000"/>
          </a:xfrm>
          <a:prstGeom prst="rect">
            <a:avLst/>
          </a:prstGeom>
        </p:spPr>
      </p:pic>
    </p:spTree>
    <p:extLst>
      <p:ext uri="{BB962C8B-B14F-4D97-AF65-F5344CB8AC3E}">
        <p14:creationId xmlns:p14="http://schemas.microsoft.com/office/powerpoint/2010/main" val="966321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DAC07D1-518C-E506-F7A9-91C05B56C3A0}"/>
              </a:ext>
            </a:extLst>
          </p:cNvPr>
          <p:cNvPicPr>
            <a:picLocks noChangeAspect="1"/>
          </p:cNvPicPr>
          <p:nvPr/>
        </p:nvPicPr>
        <p:blipFill>
          <a:blip r:embed="rId2"/>
          <a:stretch>
            <a:fillRect/>
          </a:stretch>
        </p:blipFill>
        <p:spPr>
          <a:xfrm>
            <a:off x="474035" y="0"/>
            <a:ext cx="11243930" cy="6858000"/>
          </a:xfrm>
          <a:prstGeom prst="rect">
            <a:avLst/>
          </a:prstGeom>
        </p:spPr>
      </p:pic>
    </p:spTree>
    <p:extLst>
      <p:ext uri="{BB962C8B-B14F-4D97-AF65-F5344CB8AC3E}">
        <p14:creationId xmlns:p14="http://schemas.microsoft.com/office/powerpoint/2010/main" val="894308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C1FFEB-53D8-2986-F00C-C32F13D143CB}"/>
              </a:ext>
            </a:extLst>
          </p:cNvPr>
          <p:cNvPicPr>
            <a:picLocks noChangeAspect="1"/>
          </p:cNvPicPr>
          <p:nvPr/>
        </p:nvPicPr>
        <p:blipFill>
          <a:blip r:embed="rId2"/>
          <a:stretch>
            <a:fillRect/>
          </a:stretch>
        </p:blipFill>
        <p:spPr>
          <a:xfrm>
            <a:off x="2641396" y="0"/>
            <a:ext cx="2724665" cy="6858000"/>
          </a:xfrm>
          <a:prstGeom prst="rect">
            <a:avLst/>
          </a:prstGeom>
        </p:spPr>
      </p:pic>
      <p:pic>
        <p:nvPicPr>
          <p:cNvPr id="6" name="Imagen 5">
            <a:extLst>
              <a:ext uri="{FF2B5EF4-FFF2-40B4-BE49-F238E27FC236}">
                <a16:creationId xmlns:a16="http://schemas.microsoft.com/office/drawing/2014/main" id="{DE68215A-CC3E-9B68-474A-A8F87B8103EC}"/>
              </a:ext>
            </a:extLst>
          </p:cNvPr>
          <p:cNvPicPr>
            <a:picLocks noChangeAspect="1"/>
          </p:cNvPicPr>
          <p:nvPr/>
        </p:nvPicPr>
        <p:blipFill>
          <a:blip r:embed="rId3"/>
          <a:stretch>
            <a:fillRect/>
          </a:stretch>
        </p:blipFill>
        <p:spPr>
          <a:xfrm>
            <a:off x="6300138" y="0"/>
            <a:ext cx="2726563" cy="6858000"/>
          </a:xfrm>
          <a:prstGeom prst="rect">
            <a:avLst/>
          </a:prstGeom>
        </p:spPr>
      </p:pic>
    </p:spTree>
    <p:extLst>
      <p:ext uri="{BB962C8B-B14F-4D97-AF65-F5344CB8AC3E}">
        <p14:creationId xmlns:p14="http://schemas.microsoft.com/office/powerpoint/2010/main" val="2546712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4AB611-EC25-C7F2-9574-476086F753FE}"/>
              </a:ext>
            </a:extLst>
          </p:cNvPr>
          <p:cNvPicPr>
            <a:picLocks noChangeAspect="1"/>
          </p:cNvPicPr>
          <p:nvPr/>
        </p:nvPicPr>
        <p:blipFill>
          <a:blip r:embed="rId2"/>
          <a:stretch>
            <a:fillRect/>
          </a:stretch>
        </p:blipFill>
        <p:spPr>
          <a:xfrm>
            <a:off x="318181" y="0"/>
            <a:ext cx="11555638" cy="6858000"/>
          </a:xfrm>
          <a:prstGeom prst="rect">
            <a:avLst/>
          </a:prstGeom>
        </p:spPr>
      </p:pic>
    </p:spTree>
    <p:extLst>
      <p:ext uri="{BB962C8B-B14F-4D97-AF65-F5344CB8AC3E}">
        <p14:creationId xmlns:p14="http://schemas.microsoft.com/office/powerpoint/2010/main" val="1643348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731BCE-735C-A435-B0DB-6750B490237D}"/>
              </a:ext>
            </a:extLst>
          </p:cNvPr>
          <p:cNvPicPr>
            <a:picLocks noChangeAspect="1"/>
          </p:cNvPicPr>
          <p:nvPr/>
        </p:nvPicPr>
        <p:blipFill>
          <a:blip r:embed="rId2"/>
          <a:stretch>
            <a:fillRect/>
          </a:stretch>
        </p:blipFill>
        <p:spPr>
          <a:xfrm>
            <a:off x="279028" y="0"/>
            <a:ext cx="11633944" cy="6858000"/>
          </a:xfrm>
          <a:prstGeom prst="rect">
            <a:avLst/>
          </a:prstGeom>
        </p:spPr>
      </p:pic>
    </p:spTree>
    <p:extLst>
      <p:ext uri="{BB962C8B-B14F-4D97-AF65-F5344CB8AC3E}">
        <p14:creationId xmlns:p14="http://schemas.microsoft.com/office/powerpoint/2010/main" val="3348091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BC71FD-09E1-5CA9-94C9-64CDA3E8CEC1}"/>
              </a:ext>
            </a:extLst>
          </p:cNvPr>
          <p:cNvPicPr>
            <a:picLocks noChangeAspect="1"/>
          </p:cNvPicPr>
          <p:nvPr/>
        </p:nvPicPr>
        <p:blipFill>
          <a:blip r:embed="rId2"/>
          <a:stretch>
            <a:fillRect/>
          </a:stretch>
        </p:blipFill>
        <p:spPr>
          <a:xfrm>
            <a:off x="310989" y="0"/>
            <a:ext cx="11570021" cy="6858000"/>
          </a:xfrm>
          <a:prstGeom prst="rect">
            <a:avLst/>
          </a:prstGeom>
        </p:spPr>
      </p:pic>
    </p:spTree>
    <p:extLst>
      <p:ext uri="{BB962C8B-B14F-4D97-AF65-F5344CB8AC3E}">
        <p14:creationId xmlns:p14="http://schemas.microsoft.com/office/powerpoint/2010/main" val="630166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F0D996-7068-F7E2-EDDD-2F8CE21E0A88}"/>
              </a:ext>
            </a:extLst>
          </p:cNvPr>
          <p:cNvPicPr>
            <a:picLocks noChangeAspect="1"/>
          </p:cNvPicPr>
          <p:nvPr/>
        </p:nvPicPr>
        <p:blipFill>
          <a:blip r:embed="rId2"/>
          <a:stretch>
            <a:fillRect/>
          </a:stretch>
        </p:blipFill>
        <p:spPr>
          <a:xfrm>
            <a:off x="330708" y="0"/>
            <a:ext cx="11530584" cy="6858000"/>
          </a:xfrm>
          <a:prstGeom prst="rect">
            <a:avLst/>
          </a:prstGeom>
        </p:spPr>
      </p:pic>
    </p:spTree>
    <p:extLst>
      <p:ext uri="{BB962C8B-B14F-4D97-AF65-F5344CB8AC3E}">
        <p14:creationId xmlns:p14="http://schemas.microsoft.com/office/powerpoint/2010/main" val="2965814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A96130C-E020-D09D-29AC-37815C6A0C72}"/>
              </a:ext>
            </a:extLst>
          </p:cNvPr>
          <p:cNvSpPr txBox="1"/>
          <p:nvPr/>
        </p:nvSpPr>
        <p:spPr>
          <a:xfrm>
            <a:off x="356461" y="4582048"/>
            <a:ext cx="11623729" cy="400110"/>
          </a:xfrm>
          <a:prstGeom prst="rect">
            <a:avLst/>
          </a:prstGeom>
          <a:noFill/>
        </p:spPr>
        <p:txBody>
          <a:bodyPr wrap="square">
            <a:spAutoFit/>
          </a:bodyPr>
          <a:lstStyle/>
          <a:p>
            <a:pPr algn="ctr"/>
            <a:r>
              <a:rPr lang="es-DO" sz="2000" b="1" dirty="0">
                <a:highlight>
                  <a:srgbClr val="FFFF00"/>
                </a:highlight>
              </a:rPr>
              <a:t>https://www.youtube.com/watch?v=mA1qoWdNCOE&amp;ab_channel=SergioAlejandroCampos-EXCELeINFO</a:t>
            </a:r>
          </a:p>
        </p:txBody>
      </p:sp>
      <p:pic>
        <p:nvPicPr>
          <p:cNvPr id="1026" name="Picture 2" descr="Icono Youtube">
            <a:extLst>
              <a:ext uri="{FF2B5EF4-FFF2-40B4-BE49-F238E27FC236}">
                <a16:creationId xmlns:a16="http://schemas.microsoft.com/office/drawing/2014/main" id="{931CEB55-2E0E-AEFE-E0D7-690D8C59B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668" y="1900981"/>
            <a:ext cx="2376551" cy="237655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C1CE15B-8AB3-511E-4D07-84DACE8DA9B7}"/>
              </a:ext>
            </a:extLst>
          </p:cNvPr>
          <p:cNvSpPr txBox="1"/>
          <p:nvPr/>
        </p:nvSpPr>
        <p:spPr>
          <a:xfrm>
            <a:off x="284135" y="396136"/>
            <a:ext cx="11623729" cy="1200329"/>
          </a:xfrm>
          <a:prstGeom prst="rect">
            <a:avLst/>
          </a:prstGeom>
          <a:noFill/>
        </p:spPr>
        <p:txBody>
          <a:bodyPr wrap="square">
            <a:spAutoFit/>
          </a:bodyPr>
          <a:lstStyle/>
          <a:p>
            <a:pPr algn="just"/>
            <a:r>
              <a:rPr lang="es-ES" sz="3600" b="1" i="0" dirty="0">
                <a:effectLst/>
                <a:latin typeface="YouTube Sans"/>
              </a:rPr>
              <a:t>Aquí en este video puedes ver Cómo se instala y configuran ambas version de  SQL SERVER paso a paso</a:t>
            </a:r>
          </a:p>
        </p:txBody>
      </p:sp>
    </p:spTree>
    <p:extLst>
      <p:ext uri="{BB962C8B-B14F-4D97-AF65-F5344CB8AC3E}">
        <p14:creationId xmlns:p14="http://schemas.microsoft.com/office/powerpoint/2010/main" val="4054239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79D3F5-ADB9-27C4-9DB0-70A49DF46499}"/>
              </a:ext>
            </a:extLst>
          </p:cNvPr>
          <p:cNvPicPr>
            <a:picLocks noChangeAspect="1"/>
          </p:cNvPicPr>
          <p:nvPr/>
        </p:nvPicPr>
        <p:blipFill>
          <a:blip r:embed="rId2"/>
          <a:stretch>
            <a:fillRect/>
          </a:stretch>
        </p:blipFill>
        <p:spPr>
          <a:xfrm>
            <a:off x="318930" y="0"/>
            <a:ext cx="11554140" cy="6858000"/>
          </a:xfrm>
          <a:prstGeom prst="rect">
            <a:avLst/>
          </a:prstGeom>
        </p:spPr>
      </p:pic>
    </p:spTree>
    <p:extLst>
      <p:ext uri="{BB962C8B-B14F-4D97-AF65-F5344CB8AC3E}">
        <p14:creationId xmlns:p14="http://schemas.microsoft.com/office/powerpoint/2010/main" val="2989594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BE79978-123B-9B6A-A4DF-2080079D52BE}"/>
              </a:ext>
            </a:extLst>
          </p:cNvPr>
          <p:cNvPicPr>
            <a:picLocks noChangeAspect="1"/>
          </p:cNvPicPr>
          <p:nvPr/>
        </p:nvPicPr>
        <p:blipFill>
          <a:blip r:embed="rId2"/>
          <a:stretch>
            <a:fillRect/>
          </a:stretch>
        </p:blipFill>
        <p:spPr>
          <a:xfrm>
            <a:off x="341481" y="0"/>
            <a:ext cx="11509037" cy="6858000"/>
          </a:xfrm>
          <a:prstGeom prst="rect">
            <a:avLst/>
          </a:prstGeom>
        </p:spPr>
      </p:pic>
    </p:spTree>
    <p:extLst>
      <p:ext uri="{BB962C8B-B14F-4D97-AF65-F5344CB8AC3E}">
        <p14:creationId xmlns:p14="http://schemas.microsoft.com/office/powerpoint/2010/main" val="2836116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A46BD2-7058-B431-9346-74457A8E40C0}"/>
              </a:ext>
            </a:extLst>
          </p:cNvPr>
          <p:cNvPicPr>
            <a:picLocks noChangeAspect="1"/>
          </p:cNvPicPr>
          <p:nvPr/>
        </p:nvPicPr>
        <p:blipFill>
          <a:blip r:embed="rId2"/>
          <a:stretch>
            <a:fillRect/>
          </a:stretch>
        </p:blipFill>
        <p:spPr>
          <a:xfrm>
            <a:off x="154797" y="0"/>
            <a:ext cx="11882406" cy="6858000"/>
          </a:xfrm>
          <a:prstGeom prst="rect">
            <a:avLst/>
          </a:prstGeom>
        </p:spPr>
      </p:pic>
    </p:spTree>
    <p:extLst>
      <p:ext uri="{BB962C8B-B14F-4D97-AF65-F5344CB8AC3E}">
        <p14:creationId xmlns:p14="http://schemas.microsoft.com/office/powerpoint/2010/main" val="3564340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2865CC-E832-8906-1199-4C377F38C0B7}"/>
              </a:ext>
            </a:extLst>
          </p:cNvPr>
          <p:cNvPicPr>
            <a:picLocks noChangeAspect="1"/>
          </p:cNvPicPr>
          <p:nvPr/>
        </p:nvPicPr>
        <p:blipFill>
          <a:blip r:embed="rId2"/>
          <a:stretch>
            <a:fillRect/>
          </a:stretch>
        </p:blipFill>
        <p:spPr>
          <a:xfrm>
            <a:off x="110918" y="0"/>
            <a:ext cx="11970164" cy="6858000"/>
          </a:xfrm>
          <a:prstGeom prst="rect">
            <a:avLst/>
          </a:prstGeom>
        </p:spPr>
      </p:pic>
    </p:spTree>
    <p:extLst>
      <p:ext uri="{BB962C8B-B14F-4D97-AF65-F5344CB8AC3E}">
        <p14:creationId xmlns:p14="http://schemas.microsoft.com/office/powerpoint/2010/main" val="1855261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D58C766-3846-99F9-FA5D-C6614D446B8C}"/>
              </a:ext>
            </a:extLst>
          </p:cNvPr>
          <p:cNvPicPr>
            <a:picLocks noChangeAspect="1"/>
          </p:cNvPicPr>
          <p:nvPr/>
        </p:nvPicPr>
        <p:blipFill>
          <a:blip r:embed="rId2"/>
          <a:stretch>
            <a:fillRect/>
          </a:stretch>
        </p:blipFill>
        <p:spPr>
          <a:xfrm>
            <a:off x="463284" y="0"/>
            <a:ext cx="11265432" cy="6858000"/>
          </a:xfrm>
          <a:prstGeom prst="rect">
            <a:avLst/>
          </a:prstGeom>
        </p:spPr>
      </p:pic>
    </p:spTree>
    <p:extLst>
      <p:ext uri="{BB962C8B-B14F-4D97-AF65-F5344CB8AC3E}">
        <p14:creationId xmlns:p14="http://schemas.microsoft.com/office/powerpoint/2010/main" val="1357562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0D2453E-4FB4-C7EB-45D6-E9FBF2B3D5C6}"/>
              </a:ext>
            </a:extLst>
          </p:cNvPr>
          <p:cNvPicPr>
            <a:picLocks noChangeAspect="1"/>
          </p:cNvPicPr>
          <p:nvPr/>
        </p:nvPicPr>
        <p:blipFill>
          <a:blip r:embed="rId2"/>
          <a:stretch>
            <a:fillRect/>
          </a:stretch>
        </p:blipFill>
        <p:spPr>
          <a:xfrm>
            <a:off x="2323388" y="255722"/>
            <a:ext cx="2576409" cy="6346556"/>
          </a:xfrm>
          <a:prstGeom prst="rect">
            <a:avLst/>
          </a:prstGeom>
        </p:spPr>
      </p:pic>
      <p:pic>
        <p:nvPicPr>
          <p:cNvPr id="5" name="Imagen 4">
            <a:extLst>
              <a:ext uri="{FF2B5EF4-FFF2-40B4-BE49-F238E27FC236}">
                <a16:creationId xmlns:a16="http://schemas.microsoft.com/office/drawing/2014/main" id="{802851EB-1ED5-961D-1521-474BD236007F}"/>
              </a:ext>
            </a:extLst>
          </p:cNvPr>
          <p:cNvPicPr>
            <a:picLocks noChangeAspect="1"/>
          </p:cNvPicPr>
          <p:nvPr/>
        </p:nvPicPr>
        <p:blipFill>
          <a:blip r:embed="rId3"/>
          <a:stretch>
            <a:fillRect/>
          </a:stretch>
        </p:blipFill>
        <p:spPr>
          <a:xfrm>
            <a:off x="6358865" y="127861"/>
            <a:ext cx="2621362" cy="6602278"/>
          </a:xfrm>
          <a:prstGeom prst="rect">
            <a:avLst/>
          </a:prstGeom>
        </p:spPr>
      </p:pic>
    </p:spTree>
    <p:extLst>
      <p:ext uri="{BB962C8B-B14F-4D97-AF65-F5344CB8AC3E}">
        <p14:creationId xmlns:p14="http://schemas.microsoft.com/office/powerpoint/2010/main" val="3906876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9452188-A242-7ED1-4A84-2560D46D725A}"/>
              </a:ext>
            </a:extLst>
          </p:cNvPr>
          <p:cNvPicPr>
            <a:picLocks noChangeAspect="1"/>
          </p:cNvPicPr>
          <p:nvPr/>
        </p:nvPicPr>
        <p:blipFill>
          <a:blip r:embed="rId2"/>
          <a:stretch>
            <a:fillRect/>
          </a:stretch>
        </p:blipFill>
        <p:spPr>
          <a:xfrm>
            <a:off x="180975" y="9525"/>
            <a:ext cx="11830050" cy="6838950"/>
          </a:xfrm>
          <a:prstGeom prst="rect">
            <a:avLst/>
          </a:prstGeom>
        </p:spPr>
      </p:pic>
    </p:spTree>
    <p:extLst>
      <p:ext uri="{BB962C8B-B14F-4D97-AF65-F5344CB8AC3E}">
        <p14:creationId xmlns:p14="http://schemas.microsoft.com/office/powerpoint/2010/main" val="3525536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87FFE1-0AFE-A319-86AF-B97463FE83EC}"/>
              </a:ext>
            </a:extLst>
          </p:cNvPr>
          <p:cNvPicPr>
            <a:picLocks noChangeAspect="1"/>
          </p:cNvPicPr>
          <p:nvPr/>
        </p:nvPicPr>
        <p:blipFill>
          <a:blip r:embed="rId2"/>
          <a:stretch>
            <a:fillRect/>
          </a:stretch>
        </p:blipFill>
        <p:spPr>
          <a:xfrm>
            <a:off x="453571" y="0"/>
            <a:ext cx="11284857" cy="6858000"/>
          </a:xfrm>
          <a:prstGeom prst="rect">
            <a:avLst/>
          </a:prstGeom>
        </p:spPr>
      </p:pic>
    </p:spTree>
    <p:extLst>
      <p:ext uri="{BB962C8B-B14F-4D97-AF65-F5344CB8AC3E}">
        <p14:creationId xmlns:p14="http://schemas.microsoft.com/office/powerpoint/2010/main" val="3793276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10C931-EF0B-3B5E-5F92-6C5F01D8CE4C}"/>
              </a:ext>
            </a:extLst>
          </p:cNvPr>
          <p:cNvPicPr>
            <a:picLocks noChangeAspect="1"/>
          </p:cNvPicPr>
          <p:nvPr/>
        </p:nvPicPr>
        <p:blipFill>
          <a:blip r:embed="rId2"/>
          <a:stretch>
            <a:fillRect/>
          </a:stretch>
        </p:blipFill>
        <p:spPr>
          <a:xfrm>
            <a:off x="427931" y="0"/>
            <a:ext cx="11336138" cy="6858000"/>
          </a:xfrm>
          <a:prstGeom prst="rect">
            <a:avLst/>
          </a:prstGeom>
        </p:spPr>
      </p:pic>
    </p:spTree>
    <p:extLst>
      <p:ext uri="{BB962C8B-B14F-4D97-AF65-F5344CB8AC3E}">
        <p14:creationId xmlns:p14="http://schemas.microsoft.com/office/powerpoint/2010/main" val="470382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A6475D-21BC-61F1-DB4B-FEFA7A322677}"/>
              </a:ext>
            </a:extLst>
          </p:cNvPr>
          <p:cNvPicPr>
            <a:picLocks noChangeAspect="1"/>
          </p:cNvPicPr>
          <p:nvPr/>
        </p:nvPicPr>
        <p:blipFill>
          <a:blip r:embed="rId2"/>
          <a:stretch>
            <a:fillRect/>
          </a:stretch>
        </p:blipFill>
        <p:spPr>
          <a:xfrm>
            <a:off x="428118" y="0"/>
            <a:ext cx="11335763" cy="6858000"/>
          </a:xfrm>
          <a:prstGeom prst="rect">
            <a:avLst/>
          </a:prstGeom>
        </p:spPr>
      </p:pic>
    </p:spTree>
    <p:extLst>
      <p:ext uri="{BB962C8B-B14F-4D97-AF65-F5344CB8AC3E}">
        <p14:creationId xmlns:p14="http://schemas.microsoft.com/office/powerpoint/2010/main" val="36900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UD Operation">
            <a:extLst>
              <a:ext uri="{FF2B5EF4-FFF2-40B4-BE49-F238E27FC236}">
                <a16:creationId xmlns:a16="http://schemas.microsoft.com/office/drawing/2014/main" id="{66FE205B-30C1-456B-9495-3D35989FE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846" y="712966"/>
            <a:ext cx="8591550"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60AE2A83-40C6-48A2-941D-3A9A19DE4E8C}"/>
              </a:ext>
            </a:extLst>
          </p:cNvPr>
          <p:cNvSpPr/>
          <p:nvPr/>
        </p:nvSpPr>
        <p:spPr>
          <a:xfrm>
            <a:off x="494269" y="251301"/>
            <a:ext cx="10824519" cy="461665"/>
          </a:xfrm>
          <a:prstGeom prst="rect">
            <a:avLst/>
          </a:prstGeom>
        </p:spPr>
        <p:txBody>
          <a:bodyPr wrap="square">
            <a:spAutoFit/>
          </a:bodyPr>
          <a:lstStyle/>
          <a:p>
            <a:pPr algn="ctr"/>
            <a:r>
              <a:rPr lang="es-ES" sz="2400" b="1" dirty="0">
                <a:solidFill>
                  <a:srgbClr val="002060"/>
                </a:solidFill>
                <a:effectLst>
                  <a:outerShdw blurRad="38100" dist="38100" dir="2700000" algn="tl">
                    <a:srgbClr val="000000">
                      <a:alpha val="43137"/>
                    </a:srgbClr>
                  </a:outerShdw>
                </a:effectLst>
                <a:latin typeface="Roboto"/>
              </a:rPr>
              <a:t>Xamarin.Forms - Operaciones CRUD de base de datos SQL Server</a:t>
            </a:r>
            <a:endParaRPr lang="es-ES" sz="2400" b="1" dirty="0">
              <a:solidFill>
                <a:srgbClr val="002060"/>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8966BA3D-1612-49FF-9C8A-F50260540FB2}"/>
              </a:ext>
            </a:extLst>
          </p:cNvPr>
          <p:cNvSpPr txBox="1"/>
          <p:nvPr/>
        </p:nvSpPr>
        <p:spPr>
          <a:xfrm>
            <a:off x="222421" y="4065370"/>
            <a:ext cx="11582400" cy="2677656"/>
          </a:xfrm>
          <a:prstGeom prst="rect">
            <a:avLst/>
          </a:prstGeom>
          <a:noFill/>
        </p:spPr>
        <p:txBody>
          <a:bodyPr wrap="square">
            <a:spAutoFit/>
          </a:bodyPr>
          <a:lstStyle/>
          <a:p>
            <a:pPr algn="just"/>
            <a:r>
              <a:rPr lang="es-ES" sz="2400" b="0" dirty="0">
                <a:solidFill>
                  <a:srgbClr val="252525"/>
                </a:solidFill>
                <a:effectLst/>
                <a:latin typeface="Times New Roman" panose="02020603050405020304" pitchFamily="18" charset="0"/>
                <a:cs typeface="Times New Roman" panose="02020603050405020304" pitchFamily="18" charset="0"/>
              </a:rPr>
              <a:t>En programación de computadoras, crear, leer, actualizar y eliminar se le llama (CRUD), estas son las cuatro funciones básicas del almacenamiento persistente. A veces se utilizan palabras alternativas al definir las cuatro funciones básicas de CRUD, como recuperar en lugar de leer, modificar en lugar de actualizar o destruir en lugar de eliminar. CRUD también se usa a veces para describir las convenciones de la interfaz de usuario que facilitan la visualización, la búsqueda y el cambio de información; a menudo utilizando formularios e informes basados ​​en computadora.</a:t>
            </a:r>
            <a:endParaRPr lang="es-E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263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6619517-0DEF-F5B8-785F-9AA6E97B7D6F}"/>
              </a:ext>
            </a:extLst>
          </p:cNvPr>
          <p:cNvPicPr>
            <a:picLocks noChangeAspect="1"/>
          </p:cNvPicPr>
          <p:nvPr/>
        </p:nvPicPr>
        <p:blipFill>
          <a:blip r:embed="rId2"/>
          <a:stretch>
            <a:fillRect/>
          </a:stretch>
        </p:blipFill>
        <p:spPr>
          <a:xfrm>
            <a:off x="229122" y="0"/>
            <a:ext cx="11733756" cy="6858000"/>
          </a:xfrm>
          <a:prstGeom prst="rect">
            <a:avLst/>
          </a:prstGeom>
        </p:spPr>
      </p:pic>
    </p:spTree>
    <p:extLst>
      <p:ext uri="{BB962C8B-B14F-4D97-AF65-F5344CB8AC3E}">
        <p14:creationId xmlns:p14="http://schemas.microsoft.com/office/powerpoint/2010/main" val="3844833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23D42BD-B864-B99C-2D38-9B0F81844921}"/>
              </a:ext>
            </a:extLst>
          </p:cNvPr>
          <p:cNvPicPr>
            <a:picLocks noChangeAspect="1"/>
          </p:cNvPicPr>
          <p:nvPr/>
        </p:nvPicPr>
        <p:blipFill>
          <a:blip r:embed="rId2"/>
          <a:stretch>
            <a:fillRect/>
          </a:stretch>
        </p:blipFill>
        <p:spPr>
          <a:xfrm>
            <a:off x="303139" y="0"/>
            <a:ext cx="11585722" cy="6858000"/>
          </a:xfrm>
          <a:prstGeom prst="rect">
            <a:avLst/>
          </a:prstGeom>
        </p:spPr>
      </p:pic>
    </p:spTree>
    <p:extLst>
      <p:ext uri="{BB962C8B-B14F-4D97-AF65-F5344CB8AC3E}">
        <p14:creationId xmlns:p14="http://schemas.microsoft.com/office/powerpoint/2010/main" val="15475060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7EEACDE-159D-E0F4-51AB-699711CE019C}"/>
              </a:ext>
            </a:extLst>
          </p:cNvPr>
          <p:cNvPicPr>
            <a:picLocks noChangeAspect="1"/>
          </p:cNvPicPr>
          <p:nvPr/>
        </p:nvPicPr>
        <p:blipFill>
          <a:blip r:embed="rId2"/>
          <a:stretch>
            <a:fillRect/>
          </a:stretch>
        </p:blipFill>
        <p:spPr>
          <a:xfrm>
            <a:off x="513031" y="183390"/>
            <a:ext cx="11165937" cy="6674610"/>
          </a:xfrm>
          <a:prstGeom prst="rect">
            <a:avLst/>
          </a:prstGeom>
        </p:spPr>
      </p:pic>
    </p:spTree>
    <p:extLst>
      <p:ext uri="{BB962C8B-B14F-4D97-AF65-F5344CB8AC3E}">
        <p14:creationId xmlns:p14="http://schemas.microsoft.com/office/powerpoint/2010/main" val="13318498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541459-45EE-C175-755B-2D6F6B4E0751}"/>
              </a:ext>
            </a:extLst>
          </p:cNvPr>
          <p:cNvPicPr>
            <a:picLocks noChangeAspect="1"/>
          </p:cNvPicPr>
          <p:nvPr/>
        </p:nvPicPr>
        <p:blipFill>
          <a:blip r:embed="rId2"/>
          <a:stretch>
            <a:fillRect/>
          </a:stretch>
        </p:blipFill>
        <p:spPr>
          <a:xfrm>
            <a:off x="364280" y="0"/>
            <a:ext cx="11463439" cy="6858000"/>
          </a:xfrm>
          <a:prstGeom prst="rect">
            <a:avLst/>
          </a:prstGeom>
        </p:spPr>
      </p:pic>
    </p:spTree>
    <p:extLst>
      <p:ext uri="{BB962C8B-B14F-4D97-AF65-F5344CB8AC3E}">
        <p14:creationId xmlns:p14="http://schemas.microsoft.com/office/powerpoint/2010/main" val="219261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518D16-DE45-3AC4-D562-8E200D0EA2B8}"/>
              </a:ext>
            </a:extLst>
          </p:cNvPr>
          <p:cNvPicPr>
            <a:picLocks noChangeAspect="1"/>
          </p:cNvPicPr>
          <p:nvPr/>
        </p:nvPicPr>
        <p:blipFill>
          <a:blip r:embed="rId2"/>
          <a:stretch>
            <a:fillRect/>
          </a:stretch>
        </p:blipFill>
        <p:spPr>
          <a:xfrm>
            <a:off x="249602" y="0"/>
            <a:ext cx="11692795" cy="6858000"/>
          </a:xfrm>
          <a:prstGeom prst="rect">
            <a:avLst/>
          </a:prstGeom>
        </p:spPr>
      </p:pic>
    </p:spTree>
    <p:extLst>
      <p:ext uri="{BB962C8B-B14F-4D97-AF65-F5344CB8AC3E}">
        <p14:creationId xmlns:p14="http://schemas.microsoft.com/office/powerpoint/2010/main" val="1313959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0B67EE6F-B54F-3254-51EC-CD820A2F801E}"/>
              </a:ext>
            </a:extLst>
          </p:cNvPr>
          <p:cNvSpPr txBox="1"/>
          <p:nvPr/>
        </p:nvSpPr>
        <p:spPr>
          <a:xfrm>
            <a:off x="247650" y="238780"/>
            <a:ext cx="11791950" cy="6463308"/>
          </a:xfrm>
          <a:prstGeom prst="rect">
            <a:avLst/>
          </a:prstGeom>
          <a:noFill/>
        </p:spPr>
        <p:txBody>
          <a:bodyPr wrap="square">
            <a:spAutoFit/>
          </a:bodyPr>
          <a:lstStyle/>
          <a:p>
            <a:pPr algn="ctr"/>
            <a:r>
              <a:rPr lang="es-ES" sz="3600" b="1" dirty="0"/>
              <a:t>Conclusión:</a:t>
            </a:r>
          </a:p>
          <a:p>
            <a:pPr algn="just"/>
            <a:r>
              <a:rPr lang="es-ES" dirty="0"/>
              <a:t>Este proyecto nos ha sumergido en la creación de una aplicación de ventas utilizando Xamarin, C# y SQL Server. A través de estas herramientas, hemos aprovechado una serie de beneficios:</a:t>
            </a:r>
          </a:p>
          <a:p>
            <a:pPr algn="just"/>
            <a:endParaRPr lang="es-ES" dirty="0"/>
          </a:p>
          <a:p>
            <a:pPr algn="just"/>
            <a:r>
              <a:rPr lang="es-ES" b="1" dirty="0"/>
              <a:t>Xamarin, la Versatilidad Móvil: </a:t>
            </a:r>
            <a:r>
              <a:rPr lang="es-ES" dirty="0"/>
              <a:t>Hemos desarrollado una única aplicación para iOS y Android, ahorrando tiempo y esfuerzo.</a:t>
            </a:r>
          </a:p>
          <a:p>
            <a:pPr algn="just"/>
            <a:endParaRPr lang="es-ES" dirty="0"/>
          </a:p>
          <a:p>
            <a:pPr algn="just"/>
            <a:r>
              <a:rPr lang="es-ES" b="1" dirty="0"/>
              <a:t>C#, Elegante y Potente: </a:t>
            </a:r>
            <a:r>
              <a:rPr lang="es-ES" dirty="0"/>
              <a:t>C# ha demostrado ser un lenguaje hábil para crear estructuras coherentes, como clases y métodos, impulsando la lógica de la aplicación.</a:t>
            </a:r>
          </a:p>
          <a:p>
            <a:pPr algn="just"/>
            <a:endParaRPr lang="es-ES" dirty="0"/>
          </a:p>
          <a:p>
            <a:pPr algn="just"/>
            <a:r>
              <a:rPr lang="es-ES" b="1" dirty="0"/>
              <a:t>SQL Server, Gestión de Datos Ágil: </a:t>
            </a:r>
            <a:r>
              <a:rPr lang="es-ES" dirty="0"/>
              <a:t>La base de datos SQL Server nos ha permitido almacenar y acceder a datos esenciales de manera ordenada y eficaz con 5 tablas como Roles, Usuario Administrativos, Usuarios Normales, Articulos y Ventas.</a:t>
            </a:r>
          </a:p>
          <a:p>
            <a:pPr algn="just"/>
            <a:endParaRPr lang="es-ES" dirty="0"/>
          </a:p>
          <a:p>
            <a:pPr algn="just"/>
            <a:r>
              <a:rPr lang="es-ES" b="1" dirty="0"/>
              <a:t>Métodos, Clases y Eventos, Fundamentos Lógicos: </a:t>
            </a:r>
            <a:r>
              <a:rPr lang="es-ES" dirty="0"/>
              <a:t>Hemos usado métodos y clases para diseñar una lógica sólida, mientras que los eventos han mejorado la experiencia del usuario.</a:t>
            </a:r>
          </a:p>
          <a:p>
            <a:pPr algn="just"/>
            <a:endParaRPr lang="es-ES" b="1" dirty="0"/>
          </a:p>
          <a:p>
            <a:pPr algn="just"/>
            <a:r>
              <a:rPr lang="es-ES" b="1" dirty="0"/>
              <a:t>Variables y Tablas, Organización y Almacenamiento: </a:t>
            </a:r>
            <a:r>
              <a:rPr lang="es-ES" dirty="0"/>
              <a:t>Variables temporales y tablas de SQL Server han sido esenciales para manipular y acceder a datos de manera efectiva con 5 tablas como Roles, Usuario Administrativos, Usuarios Normales, Articulos y Ventas.</a:t>
            </a:r>
          </a:p>
          <a:p>
            <a:pPr algn="just"/>
            <a:endParaRPr lang="es-ES" dirty="0"/>
          </a:p>
          <a:p>
            <a:pPr algn="just"/>
            <a:r>
              <a:rPr lang="es-ES" dirty="0"/>
              <a:t>Este proyecto nos ha equipado con habilidades clave en el desarrollo de aplicaciones móviles. Desde la creación de interfaces amigables hasta la gestión de datos y la implementación de lógica, hemos avanzado en nuestra travesía hacia el dominio del desarrollo móvil. ¡Sigamos explorando y creando en este emocionante viaje!</a:t>
            </a:r>
          </a:p>
        </p:txBody>
      </p:sp>
    </p:spTree>
    <p:extLst>
      <p:ext uri="{BB962C8B-B14F-4D97-AF65-F5344CB8AC3E}">
        <p14:creationId xmlns:p14="http://schemas.microsoft.com/office/powerpoint/2010/main" val="2180403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226470" y="459594"/>
            <a:ext cx="5350777" cy="547170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01769" y="1503765"/>
            <a:ext cx="3626248" cy="4524315"/>
          </a:xfrm>
          <a:prstGeom prst="rect">
            <a:avLst/>
          </a:prstGeom>
          <a:noFill/>
        </p:spPr>
        <p:txBody>
          <a:bodyPr wrap="square" rtlCol="0">
            <a:spAutoFit/>
          </a:bodyPr>
          <a:lstStyle/>
          <a:p>
            <a:pPr algn="ctr"/>
            <a:r>
              <a:rPr lang="en-US" sz="3200" b="1" dirty="0">
                <a:solidFill>
                  <a:srgbClr val="000000"/>
                </a:solidFill>
              </a:rPr>
              <a:t>Hacer esta aplicacion, y con lo que han aprendido a nivel de la Interfaz vamos Aplicarlo aqui nuevamente y con codigo xaml y C# darle funcionalidad.</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7581900" y="1292765"/>
            <a:ext cx="4408331" cy="4832092"/>
          </a:xfrm>
          <a:prstGeom prst="rect">
            <a:avLst/>
          </a:prstGeom>
          <a:noFill/>
        </p:spPr>
        <p:txBody>
          <a:bodyPr wrap="square">
            <a:spAutoFit/>
          </a:bodyPr>
          <a:lstStyle/>
          <a:p>
            <a:pPr algn="ctr"/>
            <a:r>
              <a:rPr lang="en-US" sz="2800" b="1" dirty="0">
                <a:solidFill>
                  <a:srgbClr val="000000"/>
                </a:solidFill>
              </a:rPr>
              <a:t>Puedes seguir agregando mas tablas, por ejemplo hacer un CRUD Para los articulos, que sea solo el administrador quien pueda hacer, la tabla de clientes, etc, y hacer que al hacer una factura puedes se agregue seleccionar al cliente, y a la hora de hacer un reporte puedas ver estos datos.</a:t>
            </a:r>
            <a:endParaRPr lang="es-ES" sz="2800" b="1" dirty="0">
              <a:solidFill>
                <a:srgbClr val="000000"/>
              </a:solidFill>
            </a:endParaRPr>
          </a:p>
        </p:txBody>
      </p:sp>
    </p:spTree>
    <p:extLst>
      <p:ext uri="{BB962C8B-B14F-4D97-AF65-F5344CB8AC3E}">
        <p14:creationId xmlns:p14="http://schemas.microsoft.com/office/powerpoint/2010/main" val="2484271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351698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TotalTime>
  <Words>11558</Words>
  <Application>Microsoft Office PowerPoint</Application>
  <PresentationFormat>Panorámica</PresentationFormat>
  <Paragraphs>1324</Paragraphs>
  <Slides>97</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97</vt:i4>
      </vt:variant>
    </vt:vector>
  </HeadingPairs>
  <TitlesOfParts>
    <vt:vector size="110" baseType="lpstr">
      <vt:lpstr>Arial</vt:lpstr>
      <vt:lpstr>Calibri</vt:lpstr>
      <vt:lpstr>Calibri Light</vt:lpstr>
      <vt:lpstr>Cascadia Mono</vt:lpstr>
      <vt:lpstr>Consolas</vt:lpstr>
      <vt:lpstr>IBM Plex Sans</vt:lpstr>
      <vt:lpstr>IBM Plex Serif</vt:lpstr>
      <vt:lpstr>Roboto</vt:lpstr>
      <vt:lpstr>Söhne</vt:lpstr>
      <vt:lpstr>Times New Roman</vt:lpstr>
      <vt:lpstr>Wingdings</vt:lpstr>
      <vt:lpstr>YouTube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39</cp:revision>
  <dcterms:created xsi:type="dcterms:W3CDTF">2021-09-08T05:01:50Z</dcterms:created>
  <dcterms:modified xsi:type="dcterms:W3CDTF">2023-08-09T22:20:30Z</dcterms:modified>
</cp:coreProperties>
</file>